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8"/>
  </p:notesMasterIdLst>
  <p:sldIdLst>
    <p:sldId id="315" r:id="rId2"/>
    <p:sldId id="317" r:id="rId3"/>
    <p:sldId id="318" r:id="rId4"/>
    <p:sldId id="319" r:id="rId5"/>
    <p:sldId id="257" r:id="rId6"/>
    <p:sldId id="320" r:id="rId7"/>
  </p:sldIdLst>
  <p:sldSz cx="10693400" cy="7561263"/>
  <p:notesSz cx="6735763" cy="9866313"/>
  <p:defaultTextStyle>
    <a:defPPr>
      <a:defRPr lang="ko-KR"/>
    </a:defPPr>
    <a:lvl1pPr marL="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5C"/>
    <a:srgbClr val="F4CC7A"/>
    <a:srgbClr val="FAB483"/>
    <a:srgbClr val="F37321"/>
    <a:srgbClr val="F7873B"/>
    <a:srgbClr val="D1D3D4"/>
    <a:srgbClr val="2B5774"/>
    <a:srgbClr val="317495"/>
    <a:srgbClr val="8BD0C0"/>
    <a:srgbClr val="F78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85" autoAdjust="0"/>
  </p:normalViewPr>
  <p:slideViewPr>
    <p:cSldViewPr>
      <p:cViewPr>
        <p:scale>
          <a:sx n="66" d="100"/>
          <a:sy n="66" d="100"/>
        </p:scale>
        <p:origin x="966" y="720"/>
      </p:cViewPr>
      <p:guideLst>
        <p:guide orient="horz" pos="2382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BD987-009E-484C-AF45-DA842BF477A0}" type="datetimeFigureOut">
              <a:rPr lang="ko-KR" altLang="en-US" smtClean="0"/>
              <a:t>2021-10-13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9DD7-E4EA-4BBC-88FE-F50A7FDB6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39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9DD7-E4EA-4BBC-88FE-F50A7FDB614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75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9DD7-E4EA-4BBC-88FE-F50A7FDB614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24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9DD7-E4EA-4BBC-88FE-F50A7FDB614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230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9DD7-E4EA-4BBC-88FE-F50A7FDB614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60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2\Downloads\한화건설 로고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10" y="470005"/>
            <a:ext cx="12652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29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450156" y="5031056"/>
            <a:ext cx="9803846" cy="45719"/>
            <a:chOff x="450156" y="5031056"/>
            <a:chExt cx="9803846" cy="45719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450156" y="5036576"/>
              <a:ext cx="9793088" cy="0"/>
            </a:xfrm>
            <a:prstGeom prst="line">
              <a:avLst/>
            </a:prstGeom>
            <a:ln>
              <a:solidFill>
                <a:srgbClr val="FAB4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그룹 15"/>
            <p:cNvGrpSpPr/>
            <p:nvPr/>
          </p:nvGrpSpPr>
          <p:grpSpPr>
            <a:xfrm>
              <a:off x="8143049" y="5031056"/>
              <a:ext cx="2110953" cy="45719"/>
              <a:chOff x="8128022" y="5036576"/>
              <a:chExt cx="2110953" cy="45719"/>
            </a:xfrm>
          </p:grpSpPr>
          <p:sp>
            <p:nvSpPr>
              <p:cNvPr id="17" name="순서도: 데이터 15"/>
              <p:cNvSpPr/>
              <p:nvPr/>
            </p:nvSpPr>
            <p:spPr>
              <a:xfrm rot="10800000" flipH="1">
                <a:off x="8128022" y="5036576"/>
                <a:ext cx="792089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10000" y="0"/>
                    </a:lnTo>
                    <a:lnTo>
                      <a:pt x="9037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AB4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순서도: 데이터 15"/>
              <p:cNvSpPr/>
              <p:nvPr/>
            </p:nvSpPr>
            <p:spPr>
              <a:xfrm rot="10800000" flipH="1">
                <a:off x="8816671" y="5036576"/>
                <a:ext cx="792089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10000" y="0"/>
                    </a:lnTo>
                    <a:lnTo>
                      <a:pt x="9037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89A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순서도: 데이터 15"/>
              <p:cNvSpPr/>
              <p:nvPr/>
            </p:nvSpPr>
            <p:spPr>
              <a:xfrm rot="10800000" flipH="1">
                <a:off x="9523164" y="5036576"/>
                <a:ext cx="715811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  <a:gd name="connsiteX0" fmla="*/ 0 w 9037"/>
                  <a:gd name="connsiteY0" fmla="*/ 10000 h 10000"/>
                  <a:gd name="connsiteX1" fmla="*/ 932 w 9037"/>
                  <a:gd name="connsiteY1" fmla="*/ 0 h 10000"/>
                  <a:gd name="connsiteX2" fmla="*/ 9032 w 9037"/>
                  <a:gd name="connsiteY2" fmla="*/ 0 h 10000"/>
                  <a:gd name="connsiteX3" fmla="*/ 9037 w 9037"/>
                  <a:gd name="connsiteY3" fmla="*/ 10000 h 10000"/>
                  <a:gd name="connsiteX4" fmla="*/ 0 w 9037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37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9032" y="0"/>
                    </a:lnTo>
                    <a:cubicBezTo>
                      <a:pt x="9034" y="3333"/>
                      <a:pt x="9035" y="6667"/>
                      <a:pt x="9037" y="10000"/>
                    </a:cubicBez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373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37321"/>
                  </a:solidFill>
                </a:endParaRPr>
              </a:p>
            </p:txBody>
          </p:sp>
        </p:grpSp>
      </p:grpSp>
      <p:pic>
        <p:nvPicPr>
          <p:cNvPr id="20" name="Picture 2" descr="C:\Users\e2\Downloads\한화건설 로고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10" y="470005"/>
            <a:ext cx="12652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2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2">
    <p:bg>
      <p:bgPr>
        <a:solidFill>
          <a:srgbClr val="F4CC7A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450156" y="5031056"/>
            <a:ext cx="9803846" cy="45719"/>
            <a:chOff x="450156" y="5031056"/>
            <a:chExt cx="9803846" cy="45719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450156" y="5036576"/>
              <a:ext cx="9793088" cy="0"/>
            </a:xfrm>
            <a:prstGeom prst="line">
              <a:avLst/>
            </a:prstGeom>
            <a:ln>
              <a:solidFill>
                <a:srgbClr val="FAB4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그룹 15"/>
            <p:cNvGrpSpPr/>
            <p:nvPr/>
          </p:nvGrpSpPr>
          <p:grpSpPr>
            <a:xfrm>
              <a:off x="8143049" y="5031056"/>
              <a:ext cx="2110953" cy="45719"/>
              <a:chOff x="8128022" y="5036576"/>
              <a:chExt cx="2110953" cy="45719"/>
            </a:xfrm>
          </p:grpSpPr>
          <p:sp>
            <p:nvSpPr>
              <p:cNvPr id="17" name="순서도: 데이터 15"/>
              <p:cNvSpPr/>
              <p:nvPr/>
            </p:nvSpPr>
            <p:spPr>
              <a:xfrm rot="10800000" flipH="1">
                <a:off x="8128022" y="5036576"/>
                <a:ext cx="792089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10000" y="0"/>
                    </a:lnTo>
                    <a:lnTo>
                      <a:pt x="9037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AB4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순서도: 데이터 15"/>
              <p:cNvSpPr/>
              <p:nvPr/>
            </p:nvSpPr>
            <p:spPr>
              <a:xfrm rot="10800000" flipH="1">
                <a:off x="8816671" y="5036576"/>
                <a:ext cx="792089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10000" y="0"/>
                    </a:lnTo>
                    <a:lnTo>
                      <a:pt x="9037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89A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순서도: 데이터 15"/>
              <p:cNvSpPr/>
              <p:nvPr/>
            </p:nvSpPr>
            <p:spPr>
              <a:xfrm rot="10800000" flipH="1">
                <a:off x="9523164" y="5036576"/>
                <a:ext cx="715811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  <a:gd name="connsiteX0" fmla="*/ 0 w 9037"/>
                  <a:gd name="connsiteY0" fmla="*/ 10000 h 10000"/>
                  <a:gd name="connsiteX1" fmla="*/ 932 w 9037"/>
                  <a:gd name="connsiteY1" fmla="*/ 0 h 10000"/>
                  <a:gd name="connsiteX2" fmla="*/ 9032 w 9037"/>
                  <a:gd name="connsiteY2" fmla="*/ 0 h 10000"/>
                  <a:gd name="connsiteX3" fmla="*/ 9037 w 9037"/>
                  <a:gd name="connsiteY3" fmla="*/ 10000 h 10000"/>
                  <a:gd name="connsiteX4" fmla="*/ 0 w 9037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37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9032" y="0"/>
                    </a:lnTo>
                    <a:cubicBezTo>
                      <a:pt x="9034" y="3333"/>
                      <a:pt x="9035" y="6667"/>
                      <a:pt x="9037" y="10000"/>
                    </a:cubicBez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373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37321"/>
                  </a:solidFill>
                </a:endParaRPr>
              </a:p>
            </p:txBody>
          </p:sp>
        </p:grpSp>
      </p:grpSp>
      <p:pic>
        <p:nvPicPr>
          <p:cNvPr id="20" name="Picture 2" descr="C:\Users\e2\Downloads\한화건설 로고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10" y="470005"/>
            <a:ext cx="12652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460914" y="849354"/>
            <a:ext cx="9803846" cy="50957"/>
            <a:chOff x="460914" y="849354"/>
            <a:chExt cx="9803846" cy="50957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460914" y="849354"/>
              <a:ext cx="9793088" cy="0"/>
            </a:xfrm>
            <a:prstGeom prst="line">
              <a:avLst/>
            </a:prstGeom>
            <a:ln>
              <a:solidFill>
                <a:srgbClr val="FAB4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/>
            <p:cNvGrpSpPr/>
            <p:nvPr/>
          </p:nvGrpSpPr>
          <p:grpSpPr>
            <a:xfrm>
              <a:off x="8153807" y="854592"/>
              <a:ext cx="2110953" cy="45719"/>
              <a:chOff x="8128022" y="5036576"/>
              <a:chExt cx="2110953" cy="45719"/>
            </a:xfrm>
          </p:grpSpPr>
          <p:sp>
            <p:nvSpPr>
              <p:cNvPr id="13" name="순서도: 데이터 15"/>
              <p:cNvSpPr/>
              <p:nvPr/>
            </p:nvSpPr>
            <p:spPr>
              <a:xfrm rot="10800000" flipH="1">
                <a:off x="8128022" y="5036576"/>
                <a:ext cx="792089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10000" y="0"/>
                    </a:lnTo>
                    <a:lnTo>
                      <a:pt x="9037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AB4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순서도: 데이터 15"/>
              <p:cNvSpPr/>
              <p:nvPr/>
            </p:nvSpPr>
            <p:spPr>
              <a:xfrm rot="10800000" flipH="1">
                <a:off x="8816671" y="5036576"/>
                <a:ext cx="792089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10000" y="0"/>
                    </a:lnTo>
                    <a:lnTo>
                      <a:pt x="9037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89A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순서도: 데이터 15"/>
              <p:cNvSpPr/>
              <p:nvPr/>
            </p:nvSpPr>
            <p:spPr>
              <a:xfrm rot="10800000" flipH="1">
                <a:off x="9523164" y="5036576"/>
                <a:ext cx="715811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  <a:gd name="connsiteX0" fmla="*/ 0 w 9037"/>
                  <a:gd name="connsiteY0" fmla="*/ 10000 h 10000"/>
                  <a:gd name="connsiteX1" fmla="*/ 932 w 9037"/>
                  <a:gd name="connsiteY1" fmla="*/ 0 h 10000"/>
                  <a:gd name="connsiteX2" fmla="*/ 9032 w 9037"/>
                  <a:gd name="connsiteY2" fmla="*/ 0 h 10000"/>
                  <a:gd name="connsiteX3" fmla="*/ 9037 w 9037"/>
                  <a:gd name="connsiteY3" fmla="*/ 10000 h 10000"/>
                  <a:gd name="connsiteX4" fmla="*/ 0 w 9037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37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9032" y="0"/>
                    </a:lnTo>
                    <a:cubicBezTo>
                      <a:pt x="9034" y="3333"/>
                      <a:pt x="9035" y="6667"/>
                      <a:pt x="9037" y="10000"/>
                    </a:cubicBez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373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37321"/>
                  </a:solidFill>
                </a:endParaRPr>
              </a:p>
            </p:txBody>
          </p:sp>
        </p:grpSp>
      </p:grpSp>
      <p:pic>
        <p:nvPicPr>
          <p:cNvPr id="16" name="Picture 2" descr="C:\Users\e2\Downloads\한화건설 로고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10" y="294793"/>
            <a:ext cx="12652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 userDrawn="1"/>
        </p:nvSpPr>
        <p:spPr>
          <a:xfrm>
            <a:off x="7326092" y="7237015"/>
            <a:ext cx="29896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440">
                    <a:alpha val="99000"/>
                  </a:srgbClr>
                </a:solidFill>
                <a:effectLst/>
                <a:uLnTx/>
                <a:uFillTx/>
                <a:latin typeface="+mn-lt"/>
                <a:ea typeface="+mn-ea"/>
                <a:cs typeface="Sandoll GothicNeoRound 04 Rg" charset="-127"/>
              </a:rPr>
              <a:t>Copyright </a:t>
            </a:r>
            <a:r>
              <a:rPr kumimoji="1" lang="ko-KR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440">
                    <a:alpha val="99000"/>
                  </a:srgbClr>
                </a:solidFill>
                <a:effectLst/>
                <a:uLnTx/>
                <a:uFillTx/>
                <a:latin typeface="+mn-ea"/>
                <a:ea typeface="+mn-ea"/>
                <a:cs typeface="Sandoll GothicNeoRound 04 Rg" charset="-127"/>
              </a:rPr>
              <a:t>ⓒ</a:t>
            </a:r>
            <a:r>
              <a:rPr kumimoji="1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440">
                    <a:alpha val="99000"/>
                  </a:srgbClr>
                </a:solidFill>
                <a:effectLst/>
                <a:uLnTx/>
                <a:uFillTx/>
                <a:latin typeface="+mn-ea"/>
                <a:ea typeface="+mn-ea"/>
                <a:cs typeface="Sandoll GothicNeoRound 04 Rg" charset="-127"/>
              </a:rPr>
              <a:t> </a:t>
            </a:r>
            <a:r>
              <a:rPr kumimoji="1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440">
                    <a:alpha val="99000"/>
                  </a:srgbClr>
                </a:solidFill>
                <a:effectLst/>
                <a:uLnTx/>
                <a:uFillTx/>
                <a:latin typeface="+mn-ea"/>
                <a:ea typeface="+mn-ea"/>
                <a:cs typeface="Sandoll GothicNeoRound 04 Rg" charset="-127"/>
              </a:rPr>
              <a:t>Hanwha E&amp;C</a:t>
            </a:r>
            <a:r>
              <a:rPr kumimoji="1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440">
                    <a:alpha val="99000"/>
                  </a:srgbClr>
                </a:solidFill>
                <a:effectLst/>
                <a:uLnTx/>
                <a:uFillTx/>
                <a:latin typeface="+mn-ea"/>
                <a:ea typeface="+mn-ea"/>
                <a:cs typeface="Sandoll GothicNeoRound 04 Rg" charset="-127"/>
              </a:rPr>
              <a:t> </a:t>
            </a:r>
            <a:r>
              <a:rPr kumimoji="1" lang="en-US" altLang="ko-K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440">
                    <a:alpha val="99000"/>
                  </a:srgbClr>
                </a:solidFill>
                <a:effectLst/>
                <a:uLnTx/>
                <a:uFillTx/>
                <a:latin typeface="+mn-lt"/>
                <a:ea typeface="+mn-ea"/>
                <a:cs typeface="Sandoll GothicNeoRound 04 Rg" charset="-127"/>
              </a:rPr>
              <a:t>all rights reserved.</a:t>
            </a:r>
            <a:endParaRPr kumimoji="1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4D4440">
                  <a:alpha val="99000"/>
                </a:srgbClr>
              </a:solidFill>
              <a:effectLst/>
              <a:uLnTx/>
              <a:uFillTx/>
              <a:latin typeface="+mn-lt"/>
              <a:ea typeface="+mn-ea"/>
              <a:cs typeface="Sandoll GothicNeoRound 04 Rg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245613" y="7145262"/>
            <a:ext cx="409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7C5222F-549A-4522-8870-C370AAC9AC0E}" type="slidenum">
              <a:rPr lang="ko-KR" alt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ko-KR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1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e2\Downloads\한화건설 로고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12" y="6444927"/>
            <a:ext cx="12652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/>
          <p:cNvGrpSpPr/>
          <p:nvPr userDrawn="1"/>
        </p:nvGrpSpPr>
        <p:grpSpPr>
          <a:xfrm>
            <a:off x="460914" y="5580366"/>
            <a:ext cx="9803846" cy="50957"/>
            <a:chOff x="460914" y="849354"/>
            <a:chExt cx="9803846" cy="50957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460914" y="849354"/>
              <a:ext cx="9793088" cy="0"/>
            </a:xfrm>
            <a:prstGeom prst="line">
              <a:avLst/>
            </a:prstGeom>
            <a:ln>
              <a:solidFill>
                <a:srgbClr val="FAB4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그룹 18"/>
            <p:cNvGrpSpPr/>
            <p:nvPr/>
          </p:nvGrpSpPr>
          <p:grpSpPr>
            <a:xfrm>
              <a:off x="8153807" y="854592"/>
              <a:ext cx="2110953" cy="45719"/>
              <a:chOff x="8128022" y="5036576"/>
              <a:chExt cx="2110953" cy="45719"/>
            </a:xfrm>
          </p:grpSpPr>
          <p:sp>
            <p:nvSpPr>
              <p:cNvPr id="20" name="순서도: 데이터 15"/>
              <p:cNvSpPr/>
              <p:nvPr/>
            </p:nvSpPr>
            <p:spPr>
              <a:xfrm rot="10800000" flipH="1">
                <a:off x="8128022" y="5036576"/>
                <a:ext cx="792089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10000" y="0"/>
                    </a:lnTo>
                    <a:lnTo>
                      <a:pt x="9037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AB4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순서도: 데이터 15"/>
              <p:cNvSpPr/>
              <p:nvPr/>
            </p:nvSpPr>
            <p:spPr>
              <a:xfrm rot="10800000" flipH="1">
                <a:off x="8816671" y="5036576"/>
                <a:ext cx="792089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10000" y="0"/>
                    </a:lnTo>
                    <a:lnTo>
                      <a:pt x="9037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89A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순서도: 데이터 15"/>
              <p:cNvSpPr/>
              <p:nvPr/>
            </p:nvSpPr>
            <p:spPr>
              <a:xfrm rot="10800000" flipH="1">
                <a:off x="9523164" y="5036576"/>
                <a:ext cx="715811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  <a:gd name="connsiteX0" fmla="*/ 0 w 9037"/>
                  <a:gd name="connsiteY0" fmla="*/ 10000 h 10000"/>
                  <a:gd name="connsiteX1" fmla="*/ 932 w 9037"/>
                  <a:gd name="connsiteY1" fmla="*/ 0 h 10000"/>
                  <a:gd name="connsiteX2" fmla="*/ 9032 w 9037"/>
                  <a:gd name="connsiteY2" fmla="*/ 0 h 10000"/>
                  <a:gd name="connsiteX3" fmla="*/ 9037 w 9037"/>
                  <a:gd name="connsiteY3" fmla="*/ 10000 h 10000"/>
                  <a:gd name="connsiteX4" fmla="*/ 0 w 9037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37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9032" y="0"/>
                    </a:lnTo>
                    <a:cubicBezTo>
                      <a:pt x="9034" y="3333"/>
                      <a:pt x="9035" y="6667"/>
                      <a:pt x="9037" y="10000"/>
                    </a:cubicBez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373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3732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507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accent6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450156" y="5580831"/>
            <a:ext cx="9803846" cy="45719"/>
            <a:chOff x="450156" y="5580831"/>
            <a:chExt cx="9803846" cy="45719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450156" y="5586351"/>
              <a:ext cx="9793088" cy="0"/>
            </a:xfrm>
            <a:prstGeom prst="line">
              <a:avLst/>
            </a:prstGeom>
            <a:ln>
              <a:solidFill>
                <a:srgbClr val="FAB4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4"/>
            <p:cNvGrpSpPr/>
            <p:nvPr/>
          </p:nvGrpSpPr>
          <p:grpSpPr>
            <a:xfrm>
              <a:off x="8143049" y="5580831"/>
              <a:ext cx="2110953" cy="45719"/>
              <a:chOff x="8128022" y="5036576"/>
              <a:chExt cx="2110953" cy="45719"/>
            </a:xfrm>
          </p:grpSpPr>
          <p:sp>
            <p:nvSpPr>
              <p:cNvPr id="6" name="순서도: 데이터 15"/>
              <p:cNvSpPr/>
              <p:nvPr/>
            </p:nvSpPr>
            <p:spPr>
              <a:xfrm rot="10800000" flipH="1">
                <a:off x="8128022" y="5036576"/>
                <a:ext cx="792089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10000" y="0"/>
                    </a:lnTo>
                    <a:lnTo>
                      <a:pt x="9037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AB4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순서도: 데이터 15"/>
              <p:cNvSpPr/>
              <p:nvPr/>
            </p:nvSpPr>
            <p:spPr>
              <a:xfrm rot="10800000" flipH="1">
                <a:off x="8816671" y="5036576"/>
                <a:ext cx="792089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10000" y="0"/>
                    </a:lnTo>
                    <a:lnTo>
                      <a:pt x="9037" y="1000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89A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순서도: 데이터 15"/>
              <p:cNvSpPr/>
              <p:nvPr/>
            </p:nvSpPr>
            <p:spPr>
              <a:xfrm rot="10800000" flipH="1">
                <a:off x="9523164" y="5036576"/>
                <a:ext cx="715811" cy="45719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8901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932 w 10000"/>
                  <a:gd name="connsiteY1" fmla="*/ 0 h 10000"/>
                  <a:gd name="connsiteX2" fmla="*/ 10000 w 10000"/>
                  <a:gd name="connsiteY2" fmla="*/ 0 h 10000"/>
                  <a:gd name="connsiteX3" fmla="*/ 9037 w 10000"/>
                  <a:gd name="connsiteY3" fmla="*/ 10000 h 10000"/>
                  <a:gd name="connsiteX4" fmla="*/ 0 w 10000"/>
                  <a:gd name="connsiteY4" fmla="*/ 10000 h 10000"/>
                  <a:gd name="connsiteX0" fmla="*/ 0 w 9037"/>
                  <a:gd name="connsiteY0" fmla="*/ 10000 h 10000"/>
                  <a:gd name="connsiteX1" fmla="*/ 932 w 9037"/>
                  <a:gd name="connsiteY1" fmla="*/ 0 h 10000"/>
                  <a:gd name="connsiteX2" fmla="*/ 9032 w 9037"/>
                  <a:gd name="connsiteY2" fmla="*/ 0 h 10000"/>
                  <a:gd name="connsiteX3" fmla="*/ 9037 w 9037"/>
                  <a:gd name="connsiteY3" fmla="*/ 10000 h 10000"/>
                  <a:gd name="connsiteX4" fmla="*/ 0 w 9037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37" h="10000">
                    <a:moveTo>
                      <a:pt x="0" y="10000"/>
                    </a:moveTo>
                    <a:cubicBezTo>
                      <a:pt x="311" y="6667"/>
                      <a:pt x="621" y="3333"/>
                      <a:pt x="932" y="0"/>
                    </a:cubicBezTo>
                    <a:lnTo>
                      <a:pt x="9032" y="0"/>
                    </a:lnTo>
                    <a:cubicBezTo>
                      <a:pt x="9034" y="3333"/>
                      <a:pt x="9035" y="6667"/>
                      <a:pt x="9037" y="10000"/>
                    </a:cubicBez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F373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37321"/>
                  </a:solidFill>
                </a:endParaRPr>
              </a:p>
            </p:txBody>
          </p:sp>
        </p:grpSp>
      </p:grpSp>
      <p:pic>
        <p:nvPicPr>
          <p:cNvPr id="10" name="Picture 2" descr="C:\Users\e2\Downloads\한화건설 로고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10" y="470005"/>
            <a:ext cx="1265238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7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52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77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5" r:id="rId3"/>
    <p:sldLayoutId id="2147483649" r:id="rId4"/>
    <p:sldLayoutId id="2147483653" r:id="rId5"/>
    <p:sldLayoutId id="2147483654" r:id="rId6"/>
    <p:sldLayoutId id="214748365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1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56007" y="534024"/>
            <a:ext cx="108012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553336" y="635850"/>
            <a:ext cx="2345091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latinLnBrk="0">
              <a:spcBef>
                <a:spcPts val="0"/>
              </a:spcBef>
              <a:defRPr/>
            </a:pPr>
            <a:r>
              <a:rPr kumimoji="0" lang="ko-KR" altLang="en-US" sz="1300" spc="-1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공통 작성 항목 </a:t>
            </a:r>
            <a:r>
              <a:rPr kumimoji="0" lang="en-US" altLang="ko-KR" sz="1300" spc="-1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(</a:t>
            </a:r>
            <a:r>
              <a:rPr kumimoji="0" lang="ko-KR" altLang="en-US" sz="1300" spc="-1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요약서</a:t>
            </a:r>
            <a:r>
              <a:rPr kumimoji="0" lang="en-US" altLang="ko-KR" sz="1300" spc="-1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)</a:t>
            </a:r>
            <a:endParaRPr kumimoji="0" lang="en-US" altLang="ko-KR" sz="1300" spc="-100" dirty="0">
              <a:ln>
                <a:solidFill>
                  <a:srgbClr val="FFFFFF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sym typeface="Myriad Pro" pitchFamily="34" charset="0"/>
            </a:endParaRP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1890316" y="2556495"/>
            <a:ext cx="8250073" cy="5386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algn="r" latinLnBrk="0">
              <a:spcBef>
                <a:spcPts val="0"/>
              </a:spcBef>
              <a:defRPr/>
            </a:pPr>
            <a:r>
              <a:rPr kumimoji="0" lang="en-US" altLang="ko-KR" sz="35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2021 </a:t>
            </a:r>
            <a:r>
              <a:rPr kumimoji="0" lang="ko-KR" altLang="en-US" sz="35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한화건설 혁신기술 공모전 </a:t>
            </a:r>
            <a:r>
              <a:rPr lang="ko-KR" altLang="en-US" sz="35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제안서</a:t>
            </a:r>
            <a:endParaRPr kumimoji="0" lang="en-US" altLang="ko-KR" sz="3500" spc="-150" dirty="0">
              <a:ln>
                <a:solidFill>
                  <a:srgbClr val="FFFFFF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sym typeface="Myriad Pro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813"/>
            <a:ext cx="8847675" cy="5898450"/>
          </a:xfrm>
          <a:prstGeom prst="rect">
            <a:avLst/>
          </a:prstGeom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4554612" y="6588943"/>
            <a:ext cx="2592288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algn="ctr" latinLnBrk="0">
              <a:spcBef>
                <a:spcPts val="0"/>
              </a:spcBef>
              <a:defRPr/>
            </a:pPr>
            <a:r>
              <a:rPr kumimoji="0" lang="ko-KR" altLang="en-US" sz="2500" b="1" spc="-100" dirty="0" err="1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제안사</a:t>
            </a:r>
            <a:r>
              <a:rPr kumimoji="0" lang="ko-KR" altLang="en-US" sz="2500" b="1" spc="-1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 </a:t>
            </a:r>
            <a:r>
              <a:rPr kumimoji="0" lang="ko-KR" altLang="en-US" sz="2500" b="1" spc="-100" dirty="0" err="1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작성용</a:t>
            </a:r>
            <a:endParaRPr kumimoji="0" lang="en-US" altLang="ko-KR" sz="2500" b="1" spc="-100" dirty="0">
              <a:ln>
                <a:solidFill>
                  <a:srgbClr val="FFFFFF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sym typeface="Myriad Pro" pitchFamily="34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8371036" y="3210733"/>
            <a:ext cx="176935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algn="r" latinLnBrk="0">
              <a:spcBef>
                <a:spcPts val="0"/>
              </a:spcBef>
              <a:defRPr/>
            </a:pPr>
            <a:r>
              <a:rPr lang="en-US" altLang="ko-KR" sz="20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2021. 10. </a:t>
            </a:r>
            <a:endParaRPr kumimoji="0" lang="en-US" altLang="ko-KR" sz="2000" dirty="0">
              <a:ln>
                <a:solidFill>
                  <a:srgbClr val="FFFFFF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sym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/>
          </p:cNvSpPr>
          <p:nvPr/>
        </p:nvSpPr>
        <p:spPr bwMode="auto">
          <a:xfrm>
            <a:off x="576913" y="447264"/>
            <a:ext cx="63865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9789" bIns="0" anchor="ctr">
            <a:spAutoFit/>
          </a:bodyPr>
          <a:lstStyle/>
          <a:p>
            <a:pPr latinLnBrk="0">
              <a:defRPr/>
            </a:pPr>
            <a:r>
              <a:rPr lang="ko-KR" altLang="en-US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◆ </a:t>
            </a:r>
            <a:r>
              <a:rPr lang="en-US" altLang="ko-KR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 </a:t>
            </a:r>
            <a:r>
              <a:rPr lang="ko-KR" altLang="en-US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공모전 </a:t>
            </a:r>
            <a:r>
              <a:rPr lang="ko-KR" altLang="en-US" sz="2000" b="1" spc="-147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제안 요약서</a:t>
            </a:r>
            <a:endParaRPr lang="en-US" altLang="ko-KR" sz="2000" b="1" spc="-147" dirty="0">
              <a:ln>
                <a:solidFill>
                  <a:srgbClr val="FFFFFF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sym typeface="Myriad Pro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91723"/>
              </p:ext>
            </p:extLst>
          </p:nvPr>
        </p:nvGraphicFramePr>
        <p:xfrm>
          <a:off x="576913" y="1415797"/>
          <a:ext cx="9511890" cy="3400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8573">
                  <a:extLst>
                    <a:ext uri="{9D8B030D-6E8A-4147-A177-3AD203B41FA5}">
                      <a16:colId xmlns:a16="http://schemas.microsoft.com/office/drawing/2014/main" val="243982045"/>
                    </a:ext>
                  </a:extLst>
                </a:gridCol>
                <a:gridCol w="1112712">
                  <a:extLst>
                    <a:ext uri="{9D8B030D-6E8A-4147-A177-3AD203B41FA5}">
                      <a16:colId xmlns:a16="http://schemas.microsoft.com/office/drawing/2014/main" val="3804378371"/>
                    </a:ext>
                  </a:extLst>
                </a:gridCol>
                <a:gridCol w="1193473">
                  <a:extLst>
                    <a:ext uri="{9D8B030D-6E8A-4147-A177-3AD203B41FA5}">
                      <a16:colId xmlns:a16="http://schemas.microsoft.com/office/drawing/2014/main" val="1698111756"/>
                    </a:ext>
                  </a:extLst>
                </a:gridCol>
                <a:gridCol w="1166552">
                  <a:extLst>
                    <a:ext uri="{9D8B030D-6E8A-4147-A177-3AD203B41FA5}">
                      <a16:colId xmlns:a16="http://schemas.microsoft.com/office/drawing/2014/main" val="1816922402"/>
                    </a:ext>
                  </a:extLst>
                </a:gridCol>
                <a:gridCol w="533921">
                  <a:extLst>
                    <a:ext uri="{9D8B030D-6E8A-4147-A177-3AD203B41FA5}">
                      <a16:colId xmlns:a16="http://schemas.microsoft.com/office/drawing/2014/main" val="2024818869"/>
                    </a:ext>
                  </a:extLst>
                </a:gridCol>
                <a:gridCol w="623660">
                  <a:extLst>
                    <a:ext uri="{9D8B030D-6E8A-4147-A177-3AD203B41FA5}">
                      <a16:colId xmlns:a16="http://schemas.microsoft.com/office/drawing/2014/main" val="2002184706"/>
                    </a:ext>
                  </a:extLst>
                </a:gridCol>
                <a:gridCol w="1229367">
                  <a:extLst>
                    <a:ext uri="{9D8B030D-6E8A-4147-A177-3AD203B41FA5}">
                      <a16:colId xmlns:a16="http://schemas.microsoft.com/office/drawing/2014/main" val="3255164785"/>
                    </a:ext>
                  </a:extLst>
                </a:gridCol>
                <a:gridCol w="150302">
                  <a:extLst>
                    <a:ext uri="{9D8B030D-6E8A-4147-A177-3AD203B41FA5}">
                      <a16:colId xmlns:a16="http://schemas.microsoft.com/office/drawing/2014/main" val="2054695893"/>
                    </a:ext>
                  </a:extLst>
                </a:gridCol>
                <a:gridCol w="944464">
                  <a:extLst>
                    <a:ext uri="{9D8B030D-6E8A-4147-A177-3AD203B41FA5}">
                      <a16:colId xmlns:a16="http://schemas.microsoft.com/office/drawing/2014/main" val="625949580"/>
                    </a:ext>
                  </a:extLst>
                </a:gridCol>
                <a:gridCol w="1058866">
                  <a:extLst>
                    <a:ext uri="{9D8B030D-6E8A-4147-A177-3AD203B41FA5}">
                      <a16:colId xmlns:a16="http://schemas.microsoft.com/office/drawing/2014/main" val="69516615"/>
                    </a:ext>
                  </a:extLst>
                </a:gridCol>
              </a:tblGrid>
              <a:tr h="4759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제안 </a:t>
                      </a:r>
                      <a:r>
                        <a:rPr lang="ko-KR" altLang="en-US" sz="1100" b="1" dirty="0" err="1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기술명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제안서 번호 </a:t>
                      </a:r>
                      <a:endParaRPr lang="en-US" altLang="ko-KR" sz="1100" b="1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공란 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73792"/>
                  </a:ext>
                </a:extLst>
              </a:tr>
              <a:tr h="41318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공모 분야</a:t>
                      </a:r>
                      <a:endParaRPr lang="en-US" altLang="ko-KR" sz="1100" b="1" dirty="0" smtClean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endParaRPr lang="en-US" altLang="ko-KR" sz="1100" b="1" dirty="0" smtClean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중복 기입 가능</a:t>
                      </a:r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구분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현재 적용 가능 기술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</a:t>
                      </a:r>
                      <a:r>
                        <a:rPr lang="en-US" altLang="ko-KR" sz="1100" b="1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100" b="1" baseline="0" dirty="0" smtClean="0">
                          <a:solidFill>
                            <a:srgbClr val="FF000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</a:t>
                      </a:r>
                      <a:r>
                        <a:rPr lang="en-US" altLang="ko-KR" sz="1100" b="1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]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추가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R&amp;D </a:t>
                      </a:r>
                      <a:r>
                        <a:rPr lang="ko-KR" altLang="en-US" sz="1100" b="1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필요기술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   ]</a:t>
                      </a: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023855"/>
                  </a:ext>
                </a:extLst>
              </a:tr>
              <a:tr h="41318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구분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건축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주택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토목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건축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설계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친환경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기타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284885862"/>
                  </a:ext>
                </a:extLst>
              </a:tr>
              <a:tr h="125030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구분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시공성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개선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 /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원가절감 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 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 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품질향상 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 ]  /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OSC (PC/</a:t>
                      </a:r>
                      <a:r>
                        <a:rPr lang="ko-KR" altLang="en-US" sz="1100" b="1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모듈러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 [  ]   /   </a:t>
                      </a:r>
                      <a:r>
                        <a:rPr lang="ko-KR" altLang="en-US" sz="1100" b="1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건설자동화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 </a:t>
                      </a:r>
                      <a:r>
                        <a:rPr lang="ko-KR" altLang="en-US" sz="1100" b="1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건설로보틱스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자동화 장비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[  ]   /   </a:t>
                      </a:r>
                      <a:r>
                        <a:rPr lang="en-US" altLang="ko-KR" sz="1100" b="1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IoT</a:t>
                      </a:r>
                      <a:r>
                        <a:rPr lang="en-US" altLang="ko-KR" sz="1100" b="1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 </a:t>
                      </a:r>
                    </a:p>
                    <a:p>
                      <a:pPr algn="ctr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</a:t>
                      </a:r>
                      <a:r>
                        <a:rPr lang="ko-KR" altLang="en-US" sz="1100" b="1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드론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검측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모니터링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[  ]   /  3D 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기술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 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프린팅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</a:t>
                      </a:r>
                      <a:r>
                        <a:rPr lang="en-US" altLang="ko-KR" sz="1100" b="1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</a:t>
                      </a:r>
                      <a:r>
                        <a:rPr lang="ko-KR" altLang="en-US" sz="1100" b="1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스캐닝 </a:t>
                      </a:r>
                      <a:r>
                        <a:rPr lang="en-US" altLang="ko-KR" sz="1100" b="1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 /  BIM</a:t>
                      </a:r>
                      <a:r>
                        <a:rPr lang="en-US" altLang="ko-KR" sz="1100" b="1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 / 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건설관리 플랫폼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] </a:t>
                      </a:r>
                    </a:p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209152"/>
                  </a:ext>
                </a:extLst>
              </a:tr>
              <a:tr h="4131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제안팀</a:t>
                      </a:r>
                      <a:r>
                        <a:rPr lang="ko-KR" altLang="en-US" sz="1100" b="1" baseline="0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구분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기업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 ] 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연구기관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  ] 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대학원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  ] 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대학교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  ] 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개인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 ] 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기타 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[   ] 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2432646791"/>
                  </a:ext>
                </a:extLst>
              </a:tr>
              <a:tr h="4131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개발</a:t>
                      </a:r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연구</a:t>
                      </a:r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r>
                        <a:rPr lang="en-US" altLang="ko-KR" sz="1100" b="1" baseline="0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기간</a:t>
                      </a:r>
                      <a:endParaRPr lang="en-US" altLang="ko-KR" sz="1100" b="1" dirty="0" smtClean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0000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00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~ 0000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00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월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    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    개월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적용 실적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유 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 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무 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410660"/>
                  </a:ext>
                </a:extLst>
              </a:tr>
            </a:tbl>
          </a:graphicData>
        </a:graphic>
      </p:graphicFrame>
      <p:sp>
        <p:nvSpPr>
          <p:cNvPr id="23" name="모서리가 둥근 직사각형 22"/>
          <p:cNvSpPr/>
          <p:nvPr/>
        </p:nvSpPr>
        <p:spPr bwMode="auto">
          <a:xfrm>
            <a:off x="576913" y="1038353"/>
            <a:ext cx="2474762" cy="294179"/>
          </a:xfrm>
          <a:prstGeom prst="roundRect">
            <a:avLst/>
          </a:prstGeom>
          <a:solidFill>
            <a:srgbClr val="7165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00459" tIns="50230" rIns="100459" bIns="502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4180" indent="-94180" defTabSz="1004585" eaLnBrk="0" latinLnBrk="0" hangingPunct="0">
              <a:defRPr/>
            </a:pPr>
            <a:r>
              <a:rPr lang="ko-KR" altLang="en-US" sz="1187" b="1" kern="0" dirty="0">
                <a:ln>
                  <a:solidFill>
                    <a:srgbClr val="716558">
                      <a:alpha val="0"/>
                    </a:srgb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■ 공모제안 </a:t>
            </a:r>
            <a:r>
              <a:rPr lang="ko-KR" altLang="en-US" sz="1187" b="1" kern="0" dirty="0" err="1">
                <a:ln>
                  <a:solidFill>
                    <a:srgbClr val="716558">
                      <a:alpha val="0"/>
                    </a:srgb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기본자료</a:t>
            </a:r>
            <a:r>
              <a:rPr lang="ko-KR" altLang="en-US" sz="1187" b="1" kern="0" dirty="0">
                <a:ln>
                  <a:solidFill>
                    <a:srgbClr val="716558">
                      <a:alpha val="0"/>
                    </a:srgb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ko-KR" altLang="en-US" sz="972" kern="0" dirty="0">
              <a:ln>
                <a:solidFill>
                  <a:srgbClr val="716558">
                    <a:alpha val="0"/>
                  </a:srgbClr>
                </a:solidFill>
              </a:ln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576910" y="4891434"/>
            <a:ext cx="2384337" cy="294179"/>
          </a:xfrm>
          <a:prstGeom prst="roundRect">
            <a:avLst/>
          </a:prstGeom>
          <a:solidFill>
            <a:srgbClr val="7165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00459" tIns="50230" rIns="100459" bIns="502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4180" indent="-94180" defTabSz="1004585" eaLnBrk="0" latinLnBrk="0" hangingPunct="0">
              <a:defRPr/>
            </a:pPr>
            <a:r>
              <a:rPr lang="ko-KR" altLang="en-US" sz="1187" b="1" kern="0" dirty="0">
                <a:ln>
                  <a:solidFill>
                    <a:srgbClr val="716558">
                      <a:alpha val="0"/>
                    </a:srgb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■ 제안자 정보  </a:t>
            </a:r>
            <a:endParaRPr lang="ko-KR" altLang="en-US" sz="972" kern="0" dirty="0">
              <a:ln>
                <a:solidFill>
                  <a:srgbClr val="716558">
                    <a:alpha val="0"/>
                  </a:srgbClr>
                </a:solidFill>
              </a:ln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28869"/>
              </p:ext>
            </p:extLst>
          </p:nvPr>
        </p:nvGraphicFramePr>
        <p:xfrm>
          <a:off x="576912" y="5281135"/>
          <a:ext cx="9511892" cy="149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7973">
                  <a:extLst>
                    <a:ext uri="{9D8B030D-6E8A-4147-A177-3AD203B41FA5}">
                      <a16:colId xmlns:a16="http://schemas.microsoft.com/office/drawing/2014/main" val="1902681449"/>
                    </a:ext>
                  </a:extLst>
                </a:gridCol>
                <a:gridCol w="2377973">
                  <a:extLst>
                    <a:ext uri="{9D8B030D-6E8A-4147-A177-3AD203B41FA5}">
                      <a16:colId xmlns:a16="http://schemas.microsoft.com/office/drawing/2014/main" val="1025437724"/>
                    </a:ext>
                  </a:extLst>
                </a:gridCol>
                <a:gridCol w="2377973">
                  <a:extLst>
                    <a:ext uri="{9D8B030D-6E8A-4147-A177-3AD203B41FA5}">
                      <a16:colId xmlns:a16="http://schemas.microsoft.com/office/drawing/2014/main" val="2181042623"/>
                    </a:ext>
                  </a:extLst>
                </a:gridCol>
                <a:gridCol w="2377973">
                  <a:extLst>
                    <a:ext uri="{9D8B030D-6E8A-4147-A177-3AD203B41FA5}">
                      <a16:colId xmlns:a16="http://schemas.microsoft.com/office/drawing/2014/main" val="768140471"/>
                    </a:ext>
                  </a:extLst>
                </a:gridCol>
              </a:tblGrid>
              <a:tr h="373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제안사</a:t>
                      </a:r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 </a:t>
                      </a:r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제안자 </a:t>
                      </a:r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 </a:t>
                      </a:r>
                      <a:r>
                        <a:rPr lang="ko-KR" altLang="en-US" sz="1100" b="1" dirty="0" err="1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제안기관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E-Mail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@ </a:t>
                      </a:r>
                      <a:endParaRPr lang="ko-KR" altLang="en-US" sz="11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730945696"/>
                  </a:ext>
                </a:extLst>
              </a:tr>
              <a:tr h="37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대표자명</a:t>
                      </a: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사업자 번호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2317987176"/>
                  </a:ext>
                </a:extLst>
              </a:tr>
              <a:tr h="37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담당자 명</a:t>
                      </a: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담당자 직책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910020838"/>
                  </a:ext>
                </a:extLst>
              </a:tr>
              <a:tr h="373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연락처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00-</a:t>
                      </a:r>
                      <a:r>
                        <a:rPr lang="en-US" altLang="ko-KR" sz="1100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000-0000 </a:t>
                      </a:r>
                      <a:r>
                        <a:rPr lang="en-US" altLang="ko-KR" sz="11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 000-0000-0000</a:t>
                      </a:r>
                      <a:endParaRPr lang="ko-KR" altLang="en-US" sz="11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 고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2122916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82804" y="1044327"/>
            <a:ext cx="3816425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☆ 제안 요약서 외 </a:t>
            </a:r>
            <a:r>
              <a:rPr lang="ko-KR" altLang="en-US" sz="1295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기술소개</a:t>
            </a:r>
            <a:r>
              <a:rPr lang="ko-KR" altLang="en-US" sz="129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자료 </a:t>
            </a:r>
            <a:r>
              <a:rPr lang="ko-KR" altLang="en-US" sz="1295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별도첨부</a:t>
            </a:r>
            <a:r>
              <a:rPr lang="ko-KR" altLang="en-US" sz="1295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가능 </a:t>
            </a:r>
            <a:endParaRPr lang="ko-KR" altLang="en-US" sz="1295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28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 bwMode="auto">
          <a:xfrm>
            <a:off x="576913" y="1038353"/>
            <a:ext cx="2474762" cy="294179"/>
          </a:xfrm>
          <a:prstGeom prst="roundRect">
            <a:avLst/>
          </a:prstGeom>
          <a:solidFill>
            <a:srgbClr val="7165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00459" tIns="50230" rIns="100459" bIns="502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4180" indent="-94180" defTabSz="1004585" eaLnBrk="0" latinLnBrk="0" hangingPunct="0">
              <a:defRPr/>
            </a:pPr>
            <a:r>
              <a:rPr lang="ko-KR" altLang="en-US" sz="1187" b="1" kern="0" dirty="0">
                <a:ln>
                  <a:solidFill>
                    <a:srgbClr val="716558">
                      <a:alpha val="0"/>
                    </a:srgb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■ 제안 내용 요약 </a:t>
            </a:r>
            <a:endParaRPr lang="ko-KR" altLang="en-US" sz="972" kern="0" dirty="0">
              <a:ln>
                <a:solidFill>
                  <a:srgbClr val="716558">
                    <a:alpha val="0"/>
                  </a:srgbClr>
                </a:solidFill>
              </a:ln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69503"/>
              </p:ext>
            </p:extLst>
          </p:nvPr>
        </p:nvGraphicFramePr>
        <p:xfrm>
          <a:off x="576913" y="1416207"/>
          <a:ext cx="9552155" cy="55066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5367">
                  <a:extLst>
                    <a:ext uri="{9D8B030D-6E8A-4147-A177-3AD203B41FA5}">
                      <a16:colId xmlns:a16="http://schemas.microsoft.com/office/drawing/2014/main" val="174162002"/>
                    </a:ext>
                  </a:extLst>
                </a:gridCol>
                <a:gridCol w="1791697">
                  <a:extLst>
                    <a:ext uri="{9D8B030D-6E8A-4147-A177-3AD203B41FA5}">
                      <a16:colId xmlns:a16="http://schemas.microsoft.com/office/drawing/2014/main" val="1194735028"/>
                    </a:ext>
                  </a:extLst>
                </a:gridCol>
                <a:gridCol w="1791697">
                  <a:extLst>
                    <a:ext uri="{9D8B030D-6E8A-4147-A177-3AD203B41FA5}">
                      <a16:colId xmlns:a16="http://schemas.microsoft.com/office/drawing/2014/main" val="65555628"/>
                    </a:ext>
                  </a:extLst>
                </a:gridCol>
                <a:gridCol w="1791697">
                  <a:extLst>
                    <a:ext uri="{9D8B030D-6E8A-4147-A177-3AD203B41FA5}">
                      <a16:colId xmlns:a16="http://schemas.microsoft.com/office/drawing/2014/main" val="4179315829"/>
                    </a:ext>
                  </a:extLst>
                </a:gridCol>
                <a:gridCol w="1791697">
                  <a:extLst>
                    <a:ext uri="{9D8B030D-6E8A-4147-A177-3AD203B41FA5}">
                      <a16:colId xmlns:a16="http://schemas.microsoft.com/office/drawing/2014/main" val="446233535"/>
                    </a:ext>
                  </a:extLst>
                </a:gridCol>
              </a:tblGrid>
              <a:tr h="5064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개발 배경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79823"/>
                  </a:ext>
                </a:extLst>
              </a:tr>
              <a:tr h="547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개발 현황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047585"/>
                  </a:ext>
                </a:extLst>
              </a:tr>
              <a:tr h="547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개발 </a:t>
                      </a:r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 </a:t>
                      </a:r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추진 목표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endParaRPr lang="ko-KR" altLang="en-US" sz="1100" b="1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225266"/>
                  </a:ext>
                </a:extLst>
              </a:tr>
              <a:tr h="22842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제안 내용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437721"/>
                  </a:ext>
                </a:extLst>
              </a:tr>
              <a:tr h="5264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현재 적용 가능 기술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특허등록</a:t>
                      </a:r>
                      <a:endParaRPr lang="en-US" altLang="ko-KR" sz="1100" b="1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유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무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신기술등록</a:t>
                      </a:r>
                      <a:endParaRPr lang="en-US" altLang="ko-KR" sz="1100" b="1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유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무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171414725"/>
                  </a:ext>
                </a:extLst>
              </a:tr>
              <a:tr h="547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추가 </a:t>
                      </a:r>
                      <a:r>
                        <a:rPr lang="en-US" altLang="ko-KR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R&amp;D </a:t>
                      </a:r>
                      <a:r>
                        <a:rPr lang="ko-KR" altLang="en-US" sz="1100" b="1" dirty="0" err="1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필요기술</a:t>
                      </a:r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예상소요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예산</a:t>
                      </a:r>
                      <a:endParaRPr lang="en-US" altLang="ko-KR" sz="1100" b="1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근거자료</a:t>
                      </a:r>
                      <a:r>
                        <a:rPr lang="ko-KR" altLang="en-US" sz="1100" b="1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100" b="1" baseline="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별도작성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000</a:t>
                      </a:r>
                      <a:r>
                        <a:rPr lang="en-US" altLang="ko-KR" sz="1100" b="1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100" b="1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백만원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예상소요</a:t>
                      </a:r>
                      <a:endParaRPr lang="en-US" altLang="ko-KR" sz="1100" b="1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근거 자료 </a:t>
                      </a:r>
                      <a:r>
                        <a:rPr lang="ko-KR" altLang="en-US" sz="1100" b="1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별도작성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2050243337"/>
                  </a:ext>
                </a:extLst>
              </a:tr>
              <a:tr h="547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기타 정보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추가자료 제출</a:t>
                      </a:r>
                      <a:endParaRPr lang="en-US" altLang="ko-KR" sz="1100" b="1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유</a:t>
                      </a:r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무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기타 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348930721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/>
          </p:cNvSpPr>
          <p:nvPr/>
        </p:nvSpPr>
        <p:spPr bwMode="auto">
          <a:xfrm>
            <a:off x="576913" y="447264"/>
            <a:ext cx="63865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9789" bIns="0" anchor="ctr">
            <a:spAutoFit/>
          </a:bodyPr>
          <a:lstStyle/>
          <a:p>
            <a:pPr latinLnBrk="0">
              <a:defRPr/>
            </a:pPr>
            <a:r>
              <a:rPr lang="ko-KR" altLang="en-US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◆ </a:t>
            </a:r>
            <a:r>
              <a:rPr lang="en-US" altLang="ko-KR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 </a:t>
            </a:r>
            <a:r>
              <a:rPr lang="ko-KR" altLang="en-US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공모전 </a:t>
            </a:r>
            <a:r>
              <a:rPr lang="ko-KR" altLang="en-US" sz="2000" b="1" spc="-147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제안 요약서</a:t>
            </a:r>
            <a:endParaRPr lang="en-US" altLang="ko-KR" sz="2000" b="1" spc="-147" dirty="0">
              <a:ln>
                <a:solidFill>
                  <a:srgbClr val="FFFFFF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sym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2804" y="1044327"/>
            <a:ext cx="3816425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☆ 제안 요약서 외 </a:t>
            </a:r>
            <a:r>
              <a:rPr lang="ko-KR" altLang="en-US" sz="1295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기술소개</a:t>
            </a:r>
            <a:r>
              <a:rPr lang="ko-KR" altLang="en-US" sz="129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자료 </a:t>
            </a:r>
            <a:r>
              <a:rPr lang="ko-KR" altLang="en-US" sz="1295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별도첨부</a:t>
            </a:r>
            <a:r>
              <a:rPr lang="ko-KR" altLang="en-US" sz="1295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가능 </a:t>
            </a:r>
            <a:endParaRPr lang="ko-KR" altLang="en-US" sz="1295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61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576913" y="1416207"/>
          <a:ext cx="9552155" cy="5702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2848">
                  <a:extLst>
                    <a:ext uri="{9D8B030D-6E8A-4147-A177-3AD203B41FA5}">
                      <a16:colId xmlns:a16="http://schemas.microsoft.com/office/drawing/2014/main" val="174162002"/>
                    </a:ext>
                  </a:extLst>
                </a:gridCol>
                <a:gridCol w="1299667">
                  <a:extLst>
                    <a:ext uri="{9D8B030D-6E8A-4147-A177-3AD203B41FA5}">
                      <a16:colId xmlns:a16="http://schemas.microsoft.com/office/drawing/2014/main" val="3485183294"/>
                    </a:ext>
                  </a:extLst>
                </a:gridCol>
                <a:gridCol w="6889640">
                  <a:extLst>
                    <a:ext uri="{9D8B030D-6E8A-4147-A177-3AD203B41FA5}">
                      <a16:colId xmlns:a16="http://schemas.microsoft.com/office/drawing/2014/main" val="1194735028"/>
                    </a:ext>
                  </a:extLst>
                </a:gridCol>
              </a:tblGrid>
              <a:tr h="427736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기대</a:t>
                      </a:r>
                      <a:endParaRPr lang="en-US" altLang="ko-KR" sz="1100" b="1" dirty="0" smtClean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endParaRPr lang="en-US" altLang="ko-KR" sz="1100" b="1" dirty="0" smtClean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효과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품질개선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679679823"/>
                  </a:ext>
                </a:extLst>
              </a:tr>
              <a:tr h="44455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>
                    <a:solidFill>
                      <a:srgbClr val="FFF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시공성</a:t>
                      </a:r>
                      <a:r>
                        <a:rPr lang="ko-KR" altLang="en-US" sz="1100" b="1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개선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071047585"/>
                  </a:ext>
                </a:extLst>
              </a:tr>
              <a:tr h="44455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>
                    <a:solidFill>
                      <a:srgbClr val="FFF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원가 개선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539533415"/>
                  </a:ext>
                </a:extLst>
              </a:tr>
              <a:tr h="44455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>
                    <a:solidFill>
                      <a:srgbClr val="FFF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안전성 개선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378225266"/>
                  </a:ext>
                </a:extLst>
              </a:tr>
              <a:tr h="44133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>
                    <a:solidFill>
                      <a:srgbClr val="FFF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공기 개선</a:t>
                      </a: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2736803192"/>
                  </a:ext>
                </a:extLst>
              </a:tr>
              <a:tr h="44133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>
                    <a:solidFill>
                      <a:srgbClr val="FFF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기타사항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2454077628"/>
                  </a:ext>
                </a:extLst>
              </a:tr>
              <a:tr h="46237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추가</a:t>
                      </a:r>
                      <a:endParaRPr lang="en-US" altLang="ko-KR" sz="1100" b="1" dirty="0" smtClean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endParaRPr lang="en-US" altLang="ko-KR" sz="1100" b="1" dirty="0" smtClean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내용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차별화 기술 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139598496"/>
                  </a:ext>
                </a:extLst>
              </a:tr>
              <a:tr h="7348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주요 실적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326905126"/>
                  </a:ext>
                </a:extLst>
              </a:tr>
              <a:tr h="18551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>
                    <a:solidFill>
                      <a:srgbClr val="FFFF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기타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</a:p>
                    <a:p>
                      <a:pPr algn="l" latinLnBrk="1"/>
                      <a:r>
                        <a:rPr lang="en-US" altLang="ko-KR" sz="1100" b="1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endParaRPr lang="ko-KR" altLang="en-US" sz="1100" b="1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732437721"/>
                  </a:ext>
                </a:extLst>
              </a:tr>
            </a:tbl>
          </a:graphicData>
        </a:graphic>
      </p:graphicFrame>
      <p:sp>
        <p:nvSpPr>
          <p:cNvPr id="5" name="모서리가 둥근 직사각형 4"/>
          <p:cNvSpPr/>
          <p:nvPr/>
        </p:nvSpPr>
        <p:spPr bwMode="auto">
          <a:xfrm>
            <a:off x="576913" y="1038353"/>
            <a:ext cx="2474762" cy="294179"/>
          </a:xfrm>
          <a:prstGeom prst="roundRect">
            <a:avLst/>
          </a:prstGeom>
          <a:solidFill>
            <a:srgbClr val="7165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00459" tIns="50230" rIns="100459" bIns="502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4180" indent="-94180" defTabSz="1004585" eaLnBrk="0" latinLnBrk="0" hangingPunct="0">
              <a:defRPr/>
            </a:pPr>
            <a:r>
              <a:rPr lang="ko-KR" altLang="en-US" sz="1187" b="1" kern="0" dirty="0">
                <a:ln>
                  <a:solidFill>
                    <a:srgbClr val="716558">
                      <a:alpha val="0"/>
                    </a:srgb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■ 제안 내용 요약 </a:t>
            </a:r>
            <a:endParaRPr lang="ko-KR" altLang="en-US" sz="972" kern="0" dirty="0">
              <a:ln>
                <a:solidFill>
                  <a:srgbClr val="716558">
                    <a:alpha val="0"/>
                  </a:srgbClr>
                </a:solidFill>
              </a:ln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576913" y="447264"/>
            <a:ext cx="63865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9789" bIns="0" anchor="ctr">
            <a:spAutoFit/>
          </a:bodyPr>
          <a:lstStyle/>
          <a:p>
            <a:pPr latinLnBrk="0">
              <a:defRPr/>
            </a:pPr>
            <a:r>
              <a:rPr lang="ko-KR" altLang="en-US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◆ </a:t>
            </a:r>
            <a:r>
              <a:rPr lang="en-US" altLang="ko-KR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 </a:t>
            </a:r>
            <a:r>
              <a:rPr lang="ko-KR" altLang="en-US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공모전 </a:t>
            </a:r>
            <a:r>
              <a:rPr lang="ko-KR" altLang="en-US" sz="2000" b="1" spc="-147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제안 요약서</a:t>
            </a:r>
            <a:endParaRPr lang="en-US" altLang="ko-KR" sz="2000" b="1" spc="-147" dirty="0">
              <a:ln>
                <a:solidFill>
                  <a:srgbClr val="FFFFFF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sym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2804" y="1044327"/>
            <a:ext cx="3816425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9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☆ 제안 요약서 외 </a:t>
            </a:r>
            <a:r>
              <a:rPr lang="ko-KR" altLang="en-US" sz="1295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기술소개</a:t>
            </a:r>
            <a:r>
              <a:rPr lang="ko-KR" altLang="en-US" sz="129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자료 </a:t>
            </a:r>
            <a:r>
              <a:rPr lang="ko-KR" altLang="en-US" sz="1295" b="1" dirty="0" err="1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별도첨부</a:t>
            </a:r>
            <a:r>
              <a:rPr lang="ko-KR" altLang="en-US" sz="1295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가능 </a:t>
            </a:r>
            <a:endParaRPr lang="ko-KR" altLang="en-US" sz="1295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0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4374611" y="2556495"/>
            <a:ext cx="5765778" cy="5386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algn="r" latinLnBrk="0">
              <a:spcBef>
                <a:spcPts val="0"/>
              </a:spcBef>
              <a:defRPr/>
            </a:pPr>
            <a:r>
              <a:rPr kumimoji="0" lang="ko-KR" altLang="en-US" sz="35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추가 작성 제안서</a:t>
            </a:r>
            <a:endParaRPr kumimoji="0" lang="en-US" altLang="ko-KR" sz="3500" spc="-150" dirty="0">
              <a:ln>
                <a:solidFill>
                  <a:srgbClr val="FFFFFF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sym typeface="Myriad Pro" pitchFamily="34" charset="0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471195" y="5220791"/>
            <a:ext cx="8247078" cy="1269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◈  추가 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제안서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자율양식으로 작성 가능합니다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(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시공프로세스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개념도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예상투입금액 근거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공기산정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근거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시공사진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실적 등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2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atinLnBrk="0">
              <a:lnSpc>
                <a:spcPct val="150000"/>
              </a:lnSpc>
              <a:defRPr/>
            </a:pPr>
            <a:endParaRPr lang="en-US" altLang="ko-KR" sz="7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◈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기술소개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자료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카달로그</a:t>
            </a: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및 동영상 등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별도첨부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가능합니다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2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(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제안센터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등록 시 용량제한으로 </a:t>
            </a:r>
            <a:r>
              <a:rPr lang="ko-KR" altLang="en-US" sz="12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업로딩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불가 시 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E-Mail </a:t>
            </a:r>
            <a:r>
              <a:rPr lang="ko-KR" altLang="en-US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추가 접수 가능합니다</a:t>
            </a:r>
            <a:r>
              <a:rPr lang="en-US" altLang="ko-KR" sz="12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 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56007" y="534024"/>
            <a:ext cx="108012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553337" y="643452"/>
            <a:ext cx="1224136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latinLnBrk="0">
              <a:spcBef>
                <a:spcPts val="0"/>
              </a:spcBef>
              <a:defRPr/>
            </a:pPr>
            <a:r>
              <a:rPr lang="ko-KR" altLang="en-US" sz="1300" spc="-1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별도</a:t>
            </a:r>
            <a:r>
              <a:rPr kumimoji="0" lang="ko-KR" altLang="en-US" sz="1300" spc="-100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 작성 항목</a:t>
            </a:r>
            <a:endParaRPr kumimoji="0" lang="en-US" altLang="ko-KR" sz="1300" spc="-100" dirty="0">
              <a:ln>
                <a:solidFill>
                  <a:srgbClr val="FFFFFF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sym typeface="Myriad Pro" pitchFamily="34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6889312" y="6166812"/>
            <a:ext cx="3713569" cy="12118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050" b="1" u="sng" dirty="0" smtClean="0">
                <a:latin typeface="굴림" panose="020B0600000101010101" pitchFamily="50" charset="-127"/>
                <a:ea typeface="굴림" panose="020B0600000101010101" pitchFamily="50" charset="-127"/>
              </a:rPr>
              <a:t>◈ </a:t>
            </a:r>
            <a:r>
              <a:rPr lang="ko-KR" altLang="en-US" sz="1050" b="1" u="sng" dirty="0">
                <a:latin typeface="굴림" panose="020B0600000101010101" pitchFamily="50" charset="-127"/>
                <a:ea typeface="굴림" panose="020B0600000101010101" pitchFamily="50" charset="-127"/>
              </a:rPr>
              <a:t>접수 문의 ◈  </a:t>
            </a:r>
            <a:endParaRPr lang="en-US" altLang="ko-KR" sz="1050" b="1" u="sng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[ </a:t>
            </a:r>
            <a:r>
              <a:rPr lang="ko-KR" altLang="en-US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한화건설 </a:t>
            </a:r>
            <a:r>
              <a:rPr lang="ko-KR" altLang="en-US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건축사업본부 </a:t>
            </a:r>
            <a:r>
              <a:rPr lang="ko-KR" altLang="en-US" sz="105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기술혁신팀</a:t>
            </a:r>
            <a:r>
              <a:rPr lang="ko-KR" altLang="en-US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]</a:t>
            </a:r>
            <a:endParaRPr lang="en-US" altLang="ko-KR" sz="105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05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ko-KR" altLang="en-US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박상욱 차장 </a:t>
            </a:r>
            <a:r>
              <a:rPr lang="en-US" altLang="ko-KR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 02-729-2477 / </a:t>
            </a:r>
            <a:r>
              <a:rPr lang="ko-KR" altLang="en-US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050" b="1" dirty="0"/>
              <a:t>supark1@hanwha.com</a:t>
            </a:r>
            <a:endParaRPr lang="ko-KR" altLang="en-US" sz="1050" b="1" dirty="0"/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탁현우 차장 </a:t>
            </a:r>
            <a:r>
              <a:rPr lang="en-US" altLang="ko-KR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 02-729-2481 /  </a:t>
            </a:r>
            <a:r>
              <a:rPr lang="en-US" altLang="ko-KR" sz="1050" b="1" dirty="0" smtClean="0"/>
              <a:t>dms6703@hanwha.com</a:t>
            </a:r>
            <a:endParaRPr lang="ko-KR" altLang="en-US" sz="1050" b="1" dirty="0" smtClean="0"/>
          </a:p>
          <a:p>
            <a:pPr latinLnBrk="0">
              <a:lnSpc>
                <a:spcPct val="150000"/>
              </a:lnSpc>
              <a:defRPr/>
            </a:pPr>
            <a:r>
              <a:rPr lang="en-US" altLang="ko-KR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  <a:r>
              <a:rPr lang="ko-KR" altLang="en-US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박준용 대리 </a:t>
            </a:r>
            <a:r>
              <a:rPr lang="en-US" altLang="ko-KR" sz="105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 02-729-2485 /  </a:t>
            </a:r>
            <a:r>
              <a:rPr lang="en-US" altLang="ko-KR" sz="1050" b="1" dirty="0" smtClean="0"/>
              <a:t>jypark02@hanwha.com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9379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/>
          </p:cNvSpPr>
          <p:nvPr/>
        </p:nvSpPr>
        <p:spPr bwMode="auto">
          <a:xfrm>
            <a:off x="576913" y="447264"/>
            <a:ext cx="63865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9789" bIns="0" anchor="ctr">
            <a:spAutoFit/>
          </a:bodyPr>
          <a:lstStyle/>
          <a:p>
            <a:pPr latinLnBrk="0">
              <a:defRPr/>
            </a:pPr>
            <a:r>
              <a:rPr lang="ko-KR" altLang="en-US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◆ </a:t>
            </a:r>
            <a:r>
              <a:rPr lang="en-US" altLang="ko-KR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 </a:t>
            </a:r>
            <a:r>
              <a:rPr lang="ko-KR" altLang="en-US" sz="2000" b="1" spc="-147" dirty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공모전 </a:t>
            </a:r>
            <a:r>
              <a:rPr lang="ko-KR" altLang="en-US" sz="2000" b="1" spc="-147" dirty="0" smtClean="0">
                <a:ln>
                  <a:solidFill>
                    <a:srgbClr val="FFFFFF">
                      <a:alpha val="0"/>
                    </a:srgb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sym typeface="Myriad Pro" pitchFamily="34" charset="0"/>
              </a:rPr>
              <a:t>제안서 양식  </a:t>
            </a:r>
            <a:endParaRPr lang="en-US" altLang="ko-KR" sz="2000" b="1" spc="-147" dirty="0">
              <a:ln>
                <a:solidFill>
                  <a:srgbClr val="FFFFFF">
                    <a:alpha val="0"/>
                  </a:srgb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sym typeface="Myriad Pro" pitchFamily="34" charset="0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76913" y="1038353"/>
            <a:ext cx="2474762" cy="294179"/>
          </a:xfrm>
          <a:prstGeom prst="roundRect">
            <a:avLst/>
          </a:prstGeom>
          <a:solidFill>
            <a:srgbClr val="71655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00459" tIns="50230" rIns="100459" bIns="502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4180" indent="-94180" defTabSz="1004585" eaLnBrk="0" latinLnBrk="0" hangingPunct="0">
              <a:defRPr/>
            </a:pPr>
            <a:r>
              <a:rPr lang="ko-KR" altLang="en-US" sz="1187" b="1" kern="0" dirty="0">
                <a:ln>
                  <a:solidFill>
                    <a:srgbClr val="716558">
                      <a:alpha val="0"/>
                    </a:srgb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■ </a:t>
            </a:r>
            <a:r>
              <a:rPr lang="en-US" altLang="ko-KR" sz="1600" b="1" kern="0" dirty="0" err="1" smtClean="0">
                <a:ln>
                  <a:solidFill>
                    <a:srgbClr val="716558">
                      <a:alpha val="0"/>
                    </a:srgb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ooo</a:t>
            </a:r>
            <a:r>
              <a:rPr lang="ko-KR" altLang="en-US" sz="1187" b="1" kern="0" dirty="0" smtClean="0">
                <a:ln>
                  <a:solidFill>
                    <a:srgbClr val="716558">
                      <a:alpha val="0"/>
                    </a:srgbClr>
                  </a:solidFill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ko-KR" altLang="en-US" sz="972" kern="0" dirty="0">
              <a:ln>
                <a:solidFill>
                  <a:srgbClr val="716558">
                    <a:alpha val="0"/>
                  </a:srgbClr>
                </a:solidFill>
              </a:ln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434</Words>
  <Application>Microsoft Office PowerPoint</Application>
  <PresentationFormat>사용자 지정</PresentationFormat>
  <Paragraphs>128</Paragraphs>
  <Slides>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Myriad Pro</vt:lpstr>
      <vt:lpstr>Sandoll GothicNeoRound 04 Rg</vt:lpstr>
      <vt:lpstr>굴림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한화건설;장민수</dc:creator>
  <cp:lastModifiedBy>탁현우(TAG HYUN WOO)</cp:lastModifiedBy>
  <cp:revision>190</cp:revision>
  <cp:lastPrinted>2018-10-05T06:47:39Z</cp:lastPrinted>
  <dcterms:created xsi:type="dcterms:W3CDTF">2018-07-09T01:30:53Z</dcterms:created>
  <dcterms:modified xsi:type="dcterms:W3CDTF">2021-10-13T04:08:47Z</dcterms:modified>
</cp:coreProperties>
</file>