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28" r:id="rId2"/>
    <p:sldId id="329" r:id="rId3"/>
    <p:sldId id="330" r:id="rId4"/>
  </p:sldIdLst>
  <p:sldSz cx="6858000" cy="9906000" type="A4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7">
          <p15:clr>
            <a:srgbClr val="A4A3A4"/>
          </p15:clr>
        </p15:guide>
        <p15:guide id="2" orient="horz" pos="1532">
          <p15:clr>
            <a:srgbClr val="A4A3A4"/>
          </p15:clr>
        </p15:guide>
        <p15:guide id="3" orient="horz" pos="5615">
          <p15:clr>
            <a:srgbClr val="A4A3A4"/>
          </p15:clr>
        </p15:guide>
        <p15:guide id="4" orient="horz" pos="3619">
          <p15:clr>
            <a:srgbClr val="A4A3A4"/>
          </p15:clr>
        </p15:guide>
        <p15:guide id="5" orient="horz" pos="2984">
          <p15:clr>
            <a:srgbClr val="A4A3A4"/>
          </p15:clr>
        </p15:guide>
        <p15:guide id="6" orient="horz" pos="4027">
          <p15:clr>
            <a:srgbClr val="A4A3A4"/>
          </p15:clr>
        </p15:guide>
        <p15:guide id="7" orient="horz" pos="5025">
          <p15:clr>
            <a:srgbClr val="A4A3A4"/>
          </p15:clr>
        </p15:guide>
        <p15:guide id="8" pos="119">
          <p15:clr>
            <a:srgbClr val="A4A3A4"/>
          </p15:clr>
        </p15:guide>
        <p15:guide id="9" pos="4156">
          <p15:clr>
            <a:srgbClr val="A4A3A4"/>
          </p15:clr>
        </p15:guide>
        <p15:guide id="10" pos="210">
          <p15:clr>
            <a:srgbClr val="A4A3A4"/>
          </p15:clr>
        </p15:guide>
        <p15:guide id="11" pos="300">
          <p15:clr>
            <a:srgbClr val="A4A3A4"/>
          </p15:clr>
        </p15:guide>
        <p15:guide id="12" pos="391">
          <p15:clr>
            <a:srgbClr val="A4A3A4"/>
          </p15:clr>
        </p15:guide>
        <p15:guide id="13" pos="2160">
          <p15:clr>
            <a:srgbClr val="A4A3A4"/>
          </p15:clr>
        </p15:guide>
        <p15:guide id="14" pos="3203">
          <p15:clr>
            <a:srgbClr val="A4A3A4"/>
          </p15:clr>
        </p15:guide>
        <p15:guide id="15" pos="2659">
          <p15:clr>
            <a:srgbClr val="A4A3A4"/>
          </p15:clr>
        </p15:guide>
        <p15:guide id="16" pos="40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6D6B"/>
    <a:srgbClr val="D17F7D"/>
    <a:srgbClr val="7B9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8" autoAdjust="0"/>
    <p:restoredTop sz="97235" autoAdjust="0"/>
  </p:normalViewPr>
  <p:slideViewPr>
    <p:cSldViewPr showGuides="1">
      <p:cViewPr>
        <p:scale>
          <a:sx n="100" d="100"/>
          <a:sy n="100" d="100"/>
        </p:scale>
        <p:origin x="3300" y="-1314"/>
      </p:cViewPr>
      <p:guideLst>
        <p:guide orient="horz" pos="807"/>
        <p:guide orient="horz" pos="1532"/>
        <p:guide orient="horz" pos="5615"/>
        <p:guide orient="horz" pos="3619"/>
        <p:guide orient="horz" pos="2984"/>
        <p:guide orient="horz" pos="4027"/>
        <p:guide orient="horz" pos="5025"/>
        <p:guide pos="119"/>
        <p:guide pos="4156"/>
        <p:guide pos="210"/>
        <p:guide pos="300"/>
        <p:guide pos="391"/>
        <p:guide pos="2160"/>
        <p:guide pos="3203"/>
        <p:guide pos="2659"/>
        <p:guide pos="402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3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6FF0C-7158-4DDB-8CA2-8C5BD0E3AAE8}" type="datetimeFigureOut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49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56742-2EA6-4F6F-8D04-A3978F8EAA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21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2543-5EBD-4702-8C97-F76D86666C32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23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8C78-EA93-48EC-B7D5-583A57587960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38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9A3A-2DD2-4E30-8E7E-134D81CD1502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88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C1B7-AB2C-4157-9D0C-CB3F76B30A4F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40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7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60B6-8FC4-44EB-AB9C-F9C240269C5D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13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CBFE-4D03-4027-AB0C-D7689DB78E2E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24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4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5C71-EEE7-42D5-8D07-B5B463818442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909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5773-4005-4889-B984-9406F4663EE9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21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9394151"/>
            <a:ext cx="1600200" cy="527401"/>
          </a:xfrm>
        </p:spPr>
        <p:txBody>
          <a:bodyPr/>
          <a:lstStyle/>
          <a:p>
            <a:fld id="{E16096CF-FC43-4CDC-B7A8-EDA7C3E4642B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9394151"/>
            <a:ext cx="2171700" cy="52740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212159" y="9394151"/>
            <a:ext cx="1600200" cy="527401"/>
          </a:xfrm>
        </p:spPr>
        <p:txBody>
          <a:bodyPr/>
          <a:lstStyle>
            <a:lvl1pPr>
              <a:defRPr sz="1000"/>
            </a:lvl1pPr>
          </a:lstStyle>
          <a:p>
            <a:fld id="{EDF61BD4-11C2-4FED-B36B-808F953471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08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0" y="394413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8643-8956-4155-9ED3-1F8F51BE2188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38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2908-07D9-4FBA-AC89-1EE4B44C195D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1BD4-11C2-4FED-B36B-808F953471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010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20A6F-D02F-4FC1-8AF7-C81B20687A18}" type="datetime1">
              <a:rPr lang="ko-KR" altLang="en-US" smtClean="0"/>
              <a:t>2021-10-06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203800" y="9385642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1BD4-11C2-4FED-B36B-808F953471A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244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webinfo@hyundai-dvp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그림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25" y="8958753"/>
            <a:ext cx="1411187" cy="948726"/>
          </a:xfrm>
          <a:prstGeom prst="rect">
            <a:avLst/>
          </a:prstGeom>
        </p:spPr>
      </p:pic>
      <p:pic>
        <p:nvPicPr>
          <p:cNvPr id="72" name="Picture 2" descr="C:\Users\04001007\Desktop\40주년\ppt\피피티내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664" y="-192508"/>
            <a:ext cx="2276475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직선 연결선 87"/>
          <p:cNvCxnSpPr/>
          <p:nvPr/>
        </p:nvCxnSpPr>
        <p:spPr bwMode="auto">
          <a:xfrm flipV="1">
            <a:off x="178996" y="848544"/>
            <a:ext cx="6480720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0" y="158428"/>
            <a:ext cx="68580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        </a:t>
            </a: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HDC 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드림 </a:t>
            </a:r>
            <a:r>
              <a:rPr kumimoji="1" lang="ko-KR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디벨로퍼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지원양식 </a:t>
            </a: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(1/3)</a:t>
            </a:r>
            <a:endParaRPr kumimoji="1"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12" y="9530644"/>
            <a:ext cx="1813838" cy="202994"/>
          </a:xfrm>
          <a:prstGeom prst="rect">
            <a:avLst/>
          </a:prstGeom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4664" y="848544"/>
            <a:ext cx="3969886" cy="34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9pPr>
          </a:lstStyle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200" dirty="0">
                <a:solidFill>
                  <a:schemeClr val="accent2">
                    <a:lumMod val="7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▍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Noto Sans CJK KR Bold" pitchFamily="34" charset="-127"/>
                <a:ea typeface="Noto Sans CJK KR Bold" pitchFamily="34" charset="-127"/>
              </a:rPr>
              <a:t>기본정보</a:t>
            </a: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194507"/>
              </p:ext>
            </p:extLst>
          </p:nvPr>
        </p:nvGraphicFramePr>
        <p:xfrm>
          <a:off x="608186" y="1280592"/>
          <a:ext cx="5773564" cy="2404800"/>
        </p:xfrm>
        <a:graphic>
          <a:graphicData uri="http://schemas.openxmlformats.org/drawingml/2006/table">
            <a:tbl>
              <a:tblPr/>
              <a:tblGrid>
                <a:gridCol w="145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팀       명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성       명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연 </a:t>
                      </a:r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락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처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긴급연락처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비상상황 발생 시 연락가능한 번호를 적어주세요 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(</a:t>
                      </a: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부모님 등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e-mail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학교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/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학과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재학여부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학년 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(</a:t>
                      </a: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재학 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/ </a:t>
                      </a: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휴학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3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관심분야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취미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특기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최근 관심분야 등</a:t>
                      </a: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04664" y="4108915"/>
            <a:ext cx="3969886" cy="34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9pPr>
          </a:lstStyle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200" dirty="0">
                <a:solidFill>
                  <a:schemeClr val="accent2">
                    <a:lumMod val="7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▍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</a:t>
            </a:r>
            <a:r>
              <a:rPr lang="en-US" altLang="ko-KR" sz="1200" b="1" dirty="0">
                <a:solidFill>
                  <a:srgbClr val="000000"/>
                </a:solidFill>
                <a:latin typeface="Noto Sans CJK KR Bold" pitchFamily="34" charset="-127"/>
                <a:ea typeface="Noto Sans CJK KR Bold" pitchFamily="34" charset="-127"/>
              </a:rPr>
              <a:t>SNS </a:t>
            </a:r>
            <a:r>
              <a:rPr lang="ko-KR" altLang="en-US" sz="1200" b="1" dirty="0">
                <a:solidFill>
                  <a:srgbClr val="000000"/>
                </a:solidFill>
                <a:latin typeface="Noto Sans CJK KR Bold" pitchFamily="34" charset="-127"/>
                <a:ea typeface="Noto Sans CJK KR Bold" pitchFamily="34" charset="-127"/>
              </a:rPr>
              <a:t>정보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61334"/>
              </p:ext>
            </p:extLst>
          </p:nvPr>
        </p:nvGraphicFramePr>
        <p:xfrm>
          <a:off x="607764" y="4520952"/>
          <a:ext cx="5773564" cy="1224120"/>
        </p:xfrm>
        <a:graphic>
          <a:graphicData uri="http://schemas.openxmlformats.org/drawingml/2006/table">
            <a:tbl>
              <a:tblPr/>
              <a:tblGrid>
                <a:gridCol w="145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030"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구       분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00" b="1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URL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="1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일 평균 방문자수 또는 </a:t>
                      </a:r>
                      <a:r>
                        <a:rPr lang="ko-KR" altLang="en-US" sz="1000" b="1" baseline="0" dirty="0" err="1">
                          <a:latin typeface="Noto Sans CJK KR Light" pitchFamily="34" charset="-127"/>
                          <a:ea typeface="Noto Sans CJK KR Light" pitchFamily="34" charset="-127"/>
                        </a:rPr>
                        <a:t>팔로워</a:t>
                      </a:r>
                      <a:r>
                        <a:rPr lang="ko-KR" altLang="en-US" sz="1000" b="1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 수</a:t>
                      </a:r>
                      <a:endParaRPr lang="en-US" altLang="ko-KR" sz="1000" b="1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유튜브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인스타그램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기        타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페이스북</a:t>
                      </a:r>
                      <a:r>
                        <a:rPr lang="en-US" altLang="ko-KR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블로그 등 아이디 기재</a:t>
                      </a: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직사각형 30"/>
          <p:cNvSpPr/>
          <p:nvPr/>
        </p:nvSpPr>
        <p:spPr>
          <a:xfrm>
            <a:off x="3429000" y="5745088"/>
            <a:ext cx="29546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※ ’21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년 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10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월 기준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,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추가 사항 기입 시 셀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/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페이지 추가 가능</a:t>
            </a:r>
            <a:endParaRPr lang="en-US" altLang="ko-KR" sz="9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04664" y="5961112"/>
            <a:ext cx="3969886" cy="34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9pPr>
          </a:lstStyle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200" dirty="0">
                <a:solidFill>
                  <a:schemeClr val="accent2">
                    <a:lumMod val="7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▍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Noto Sans CJK KR Bold" pitchFamily="34" charset="-127"/>
                <a:ea typeface="Noto Sans CJK KR Bold" pitchFamily="34" charset="-127"/>
              </a:rPr>
              <a:t>교내</a:t>
            </a:r>
            <a:r>
              <a:rPr lang="en-US" altLang="ko-KR" sz="1200" b="1" dirty="0">
                <a:solidFill>
                  <a:srgbClr val="000000"/>
                </a:solidFill>
                <a:latin typeface="Noto Sans CJK KR Bold" pitchFamily="34" charset="-127"/>
                <a:ea typeface="Noto Sans CJK KR Bold" pitchFamily="34" charset="-127"/>
              </a:rPr>
              <a:t>/</a:t>
            </a:r>
            <a:r>
              <a:rPr lang="ko-KR" altLang="en-US" sz="1200" b="1" dirty="0">
                <a:solidFill>
                  <a:srgbClr val="000000"/>
                </a:solidFill>
                <a:latin typeface="Noto Sans CJK KR Bold" pitchFamily="34" charset="-127"/>
                <a:ea typeface="Noto Sans CJK KR Bold" pitchFamily="34" charset="-127"/>
              </a:rPr>
              <a:t>외 활동</a:t>
            </a:r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36521"/>
              </p:ext>
            </p:extLst>
          </p:nvPr>
        </p:nvGraphicFramePr>
        <p:xfrm>
          <a:off x="607764" y="6373149"/>
          <a:ext cx="5773564" cy="1194497"/>
        </p:xfrm>
        <a:graphic>
          <a:graphicData uri="http://schemas.openxmlformats.org/drawingml/2006/table">
            <a:tbl>
              <a:tblPr/>
              <a:tblGrid>
                <a:gridCol w="1093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030"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활 동 명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="1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활동기간</a:t>
                      </a:r>
                      <a:endParaRPr lang="en-US" altLang="ko-KR" sz="1000" b="1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="1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활동내용</a:t>
                      </a:r>
                      <a:endParaRPr lang="en-US" altLang="ko-KR" sz="1000" b="1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비        고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15"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직사각형 36"/>
          <p:cNvSpPr/>
          <p:nvPr/>
        </p:nvSpPr>
        <p:spPr>
          <a:xfrm>
            <a:off x="4221088" y="7602488"/>
            <a:ext cx="2111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※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추가 사항 기입 시 셀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/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페이지 추가 가능</a:t>
            </a:r>
            <a:endParaRPr lang="en-US" altLang="ko-KR" sz="9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04664" y="7833320"/>
            <a:ext cx="3969886" cy="34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나눔고딕" pitchFamily="50" charset="-127"/>
              </a:defRPr>
            </a:lvl9pPr>
          </a:lstStyle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200" dirty="0">
                <a:solidFill>
                  <a:schemeClr val="accent2">
                    <a:lumMod val="7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▍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Noto Sans CJK KR Bold" pitchFamily="34" charset="-127"/>
                <a:ea typeface="Noto Sans CJK KR Bold" pitchFamily="34" charset="-127"/>
              </a:rPr>
              <a:t>주요 수상실적</a:t>
            </a:r>
          </a:p>
        </p:txBody>
      </p:sp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11170"/>
              </p:ext>
            </p:extLst>
          </p:nvPr>
        </p:nvGraphicFramePr>
        <p:xfrm>
          <a:off x="607764" y="8245357"/>
          <a:ext cx="5773564" cy="918090"/>
        </p:xfrm>
        <a:graphic>
          <a:graphicData uri="http://schemas.openxmlformats.org/drawingml/2006/table">
            <a:tbl>
              <a:tblPr/>
              <a:tblGrid>
                <a:gridCol w="1093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030"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주최기관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="1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수 상 명</a:t>
                      </a:r>
                      <a:endParaRPr lang="en-US" altLang="ko-KR" sz="1000" b="1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1000" b="1" baseline="0" dirty="0">
                          <a:latin typeface="Noto Sans CJK KR Light" pitchFamily="34" charset="-127"/>
                          <a:ea typeface="Noto Sans CJK KR Light" pitchFamily="34" charset="-127"/>
                        </a:rPr>
                        <a:t>수상내용</a:t>
                      </a:r>
                      <a:endParaRPr lang="en-US" altLang="ko-KR" sz="1000" b="1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비        고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0"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000" baseline="0" dirty="0"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직사각형 39"/>
          <p:cNvSpPr/>
          <p:nvPr/>
        </p:nvSpPr>
        <p:spPr>
          <a:xfrm>
            <a:off x="4293096" y="9186664"/>
            <a:ext cx="2111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※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추가 사항 기입 시 셀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/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페이지 추가 가능</a:t>
            </a:r>
            <a:endParaRPr lang="en-US" altLang="ko-KR" sz="9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D79FBCC-34CB-4E43-AC07-36AC3FC15AD6}"/>
              </a:ext>
            </a:extLst>
          </p:cNvPr>
          <p:cNvSpPr/>
          <p:nvPr/>
        </p:nvSpPr>
        <p:spPr>
          <a:xfrm>
            <a:off x="3088439" y="3728864"/>
            <a:ext cx="32928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※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팀장이 대표로 작성하되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,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모든 팀원의 정보를 함께 기입해주세요</a:t>
            </a:r>
            <a:endParaRPr lang="en-US" altLang="ko-KR" sz="9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456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그림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25" y="8958753"/>
            <a:ext cx="1411187" cy="948726"/>
          </a:xfrm>
          <a:prstGeom prst="rect">
            <a:avLst/>
          </a:prstGeom>
        </p:spPr>
      </p:pic>
      <p:pic>
        <p:nvPicPr>
          <p:cNvPr id="72" name="Picture 2" descr="C:\Users\04001007\Desktop\40주년\ppt\피피티내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664" y="-192508"/>
            <a:ext cx="2276475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직선 연결선 87"/>
          <p:cNvCxnSpPr/>
          <p:nvPr/>
        </p:nvCxnSpPr>
        <p:spPr bwMode="auto">
          <a:xfrm flipV="1">
            <a:off x="178996" y="848544"/>
            <a:ext cx="6480720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0" y="158428"/>
            <a:ext cx="68580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        </a:t>
            </a: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HDC 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드림 </a:t>
            </a:r>
            <a:r>
              <a:rPr kumimoji="1" lang="ko-KR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디벨로퍼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지원양식 </a:t>
            </a: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(2/3)</a:t>
            </a:r>
            <a:endParaRPr kumimoji="1"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12" y="9530644"/>
            <a:ext cx="1813838" cy="202994"/>
          </a:xfrm>
          <a:prstGeom prst="rect">
            <a:avLst/>
          </a:prstGeom>
        </p:spPr>
      </p:pic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96227"/>
              </p:ext>
            </p:extLst>
          </p:nvPr>
        </p:nvGraphicFramePr>
        <p:xfrm>
          <a:off x="608186" y="1280592"/>
          <a:ext cx="5773564" cy="8123062"/>
        </p:xfrm>
        <a:graphic>
          <a:graphicData uri="http://schemas.openxmlformats.org/drawingml/2006/table">
            <a:tbl>
              <a:tblPr/>
              <a:tblGrid>
                <a:gridCol w="5773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567"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본인의 특기와 끼를 최대한 발휘해서 자기소개를 자유롭게 해주세요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.</a:t>
                      </a:r>
                    </a:p>
                    <a:p>
                      <a:pPr marL="0" indent="0" algn="ctr" font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-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텍스트 이외 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사진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영상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디자인 등 활용 가능 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첨부 가능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)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841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3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&lt;HDC 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드림 </a:t>
                      </a:r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디벨로퍼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&gt;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로써 가장 해보고 싶은 활동이 있다면 기획안의 형태로 적어주세요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.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841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56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‘HDC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현대산업개발의 도시개발사업 성과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’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와 관련된 내용을 개인 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SNS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에 포스팅하고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1~200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자 가량 요약해서 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URL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과 함께 적어주세요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.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72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14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그림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25" y="8958753"/>
            <a:ext cx="1411187" cy="948726"/>
          </a:xfrm>
          <a:prstGeom prst="rect">
            <a:avLst/>
          </a:prstGeom>
        </p:spPr>
      </p:pic>
      <p:pic>
        <p:nvPicPr>
          <p:cNvPr id="72" name="Picture 2" descr="C:\Users\04001007\Desktop\40주년\ppt\피피티내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664" y="-192508"/>
            <a:ext cx="2276475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직선 연결선 87"/>
          <p:cNvCxnSpPr/>
          <p:nvPr/>
        </p:nvCxnSpPr>
        <p:spPr bwMode="auto">
          <a:xfrm flipV="1">
            <a:off x="178996" y="848544"/>
            <a:ext cx="6480720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0" y="158428"/>
            <a:ext cx="68580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        </a:t>
            </a: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HDC 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드림 </a:t>
            </a:r>
            <a:r>
              <a:rPr kumimoji="1" lang="ko-KR" alt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디벨로퍼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지원양식 </a:t>
            </a: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(3/3)</a:t>
            </a:r>
            <a:endParaRPr kumimoji="1"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12" y="9530644"/>
            <a:ext cx="1813838" cy="202994"/>
          </a:xfrm>
          <a:prstGeom prst="rect">
            <a:avLst/>
          </a:prstGeom>
        </p:spPr>
      </p:pic>
      <p:sp>
        <p:nvSpPr>
          <p:cNvPr id="45" name="직사각형 44"/>
          <p:cNvSpPr/>
          <p:nvPr/>
        </p:nvSpPr>
        <p:spPr>
          <a:xfrm>
            <a:off x="1110567" y="7530480"/>
            <a:ext cx="4621778" cy="11310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※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위 지원서는 다시 반환되지 않으며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,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상기 개인 정보는 심사 이외의 용도로 사용되지 않습니다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.</a:t>
            </a:r>
          </a:p>
          <a:p>
            <a:pPr algn="ctr" fontAlgn="ctr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또한 허위사실 기재 시 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&lt;HDC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드림 </a:t>
            </a:r>
            <a:r>
              <a:rPr lang="ko-KR" altLang="en-U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디벨로퍼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&gt; 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선발이 취소될 수 있습니다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.</a:t>
            </a:r>
          </a:p>
          <a:p>
            <a:pPr algn="ctr" fontAlgn="ctr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지원서는 작성 후 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  <a:hlinkClick r:id="rId5"/>
              </a:rPr>
              <a:t>webinfo@hdc-dvp.com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으로 보내주세요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.</a:t>
            </a:r>
          </a:p>
          <a:p>
            <a:pPr algn="ctr" fontAlgn="ctr">
              <a:lnSpc>
                <a:spcPct val="150000"/>
              </a:lnSpc>
            </a:pPr>
            <a:endParaRPr lang="en-US" altLang="ko-KR" sz="900" b="1" dirty="0">
              <a:solidFill>
                <a:schemeClr val="tx1">
                  <a:lumMod val="85000"/>
                  <a:lumOff val="1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  <a:p>
            <a:pPr algn="ctr" fontAlgn="ctr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텍스트 이외의 첨부 자료가 있으면 반드시 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e-mail</a:t>
            </a:r>
            <a:r>
              <a: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에 첨부해주시기 바랍니다</a:t>
            </a:r>
            <a:r>
              <a:rPr lang="en-US" altLang="ko-K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.</a:t>
            </a: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63754"/>
              </p:ext>
            </p:extLst>
          </p:nvPr>
        </p:nvGraphicFramePr>
        <p:xfrm>
          <a:off x="608186" y="1280593"/>
          <a:ext cx="5773564" cy="5793673"/>
        </p:xfrm>
        <a:graphic>
          <a:graphicData uri="http://schemas.openxmlformats.org/drawingml/2006/table">
            <a:tbl>
              <a:tblPr/>
              <a:tblGrid>
                <a:gridCol w="5773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4415"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[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개인정보 수집 및 이용 동의서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]</a:t>
                      </a:r>
                    </a:p>
                    <a:p>
                      <a:pPr marL="0" indent="0" algn="ctr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HDC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현대산업개발 貴中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본인은 귀사가 본인 및 기타 적합한 경로를 통해 수집한 본인의 개인정보를 이용하는데 동의합니다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.</a:t>
                      </a: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1.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개인정보 수집항목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수집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나눔고딕"/>
                          <a:ea typeface="나눔고딕"/>
                        </a:rPr>
                        <a:t>·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이용목적 및 보유이용기간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    -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수집항목 필수사항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: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이름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성별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생년월일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연락처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e-mail,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주소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소속</a:t>
                      </a:r>
                      <a:endParaRPr lang="en-US" altLang="ko-K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    -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선택사항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: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유튜브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인스타그램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블로그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페이스북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등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SNS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주소</a:t>
                      </a:r>
                      <a:endParaRPr lang="en-US" altLang="ko-K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    -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수집이용목적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: &lt;HDC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드림 </a:t>
                      </a:r>
                      <a:r>
                        <a:rPr lang="ko-KR" altLang="en-US" sz="1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디벨로퍼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&gt; 1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기 모집</a:t>
                      </a:r>
                      <a:endParaRPr lang="en-US" altLang="ko-K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    -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보유이용기간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: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수집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나눔고딕"/>
                          <a:ea typeface="나눔고딕"/>
                        </a:rPr>
                        <a:t>·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이용목적 달성 시점까지 보관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(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단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법령의 규정에 의한 경우는 그 기간 동안 보관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)</a:t>
                      </a: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       ※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귀하께서는 귀하의 개인정보 수집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나눔고딕"/>
                          <a:ea typeface="나눔고딕"/>
                        </a:rPr>
                        <a:t>·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이용에 대한 동의를 거부하실 권리가 있으며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동의를 거부하실 경우</a:t>
                      </a:r>
                      <a:endParaRPr lang="en-US" altLang="ko-K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            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계약을 체결하실 수 없으며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&lt;HDC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드림 </a:t>
                      </a:r>
                      <a:r>
                        <a:rPr lang="ko-KR" altLang="en-US" sz="1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디벨로퍼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&gt; 1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기에 지원하실 수 없습니다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.</a:t>
                      </a: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indent="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                                                                                                   ⃞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개인정보 수집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나눔고딕"/>
                          <a:ea typeface="나눔고딕"/>
                        </a:rPr>
                        <a:t>·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이용에 동의        </a:t>
                      </a:r>
                      <a:r>
                        <a:rPr lang="en-US" altLang="ko-K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⃞ </a:t>
                      </a:r>
                      <a:r>
                        <a:rPr lang="ko-KR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동의하지 않음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2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본인은 상기와 같이 개인정보를 수집하고 이용함에 있어 충분히 내용을 확인했으며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이에 동의합니다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.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2021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년       월       일               성명 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: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  <a:p>
                      <a:pPr marL="0" marR="0" indent="0" algn="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팀원 모두 서명 후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, 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스캔 또는 사진 촬영 파일 첨부해서 제출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Noto Sans CJK KR Light" pitchFamily="34" charset="-127"/>
                          <a:ea typeface="Noto Sans CJK KR Light" pitchFamily="34" charset="-127"/>
                        </a:rPr>
                        <a:t>)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Noto Sans CJK KR Light" pitchFamily="34" charset="-127"/>
                        <a:ea typeface="Noto Sans CJK KR Light" pitchFamily="34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0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25495</TotalTime>
  <Words>444</Words>
  <Application>Microsoft Office PowerPoint</Application>
  <PresentationFormat>A4 용지(210x297mm)</PresentationFormat>
  <Paragraphs>69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Noto Sans CJK KR Bold</vt:lpstr>
      <vt:lpstr>Noto Sans CJK KR Light</vt:lpstr>
      <vt:lpstr>나눔고딕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00006162</dc:creator>
  <cp:lastModifiedBy>00006142</cp:lastModifiedBy>
  <cp:revision>2768</cp:revision>
  <cp:lastPrinted>2018-04-23T02:27:09Z</cp:lastPrinted>
  <dcterms:created xsi:type="dcterms:W3CDTF">2014-06-30T08:28:42Z</dcterms:created>
  <dcterms:modified xsi:type="dcterms:W3CDTF">2021-10-05T23:25:12Z</dcterms:modified>
</cp:coreProperties>
</file>