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1" r:id="rId1"/>
    <p:sldMasterId id="2147483689" r:id="rId2"/>
    <p:sldMasterId id="2147483702" r:id="rId3"/>
  </p:sldMasterIdLst>
  <p:notesMasterIdLst>
    <p:notesMasterId r:id="rId24"/>
  </p:notesMasterIdLst>
  <p:handoutMasterIdLst>
    <p:handoutMasterId r:id="rId25"/>
  </p:handoutMasterIdLst>
  <p:sldIdLst>
    <p:sldId id="1646" r:id="rId4"/>
    <p:sldId id="1694" r:id="rId5"/>
    <p:sldId id="1700" r:id="rId6"/>
    <p:sldId id="1282" r:id="rId7"/>
    <p:sldId id="2412" r:id="rId8"/>
    <p:sldId id="1654" r:id="rId9"/>
    <p:sldId id="1652" r:id="rId10"/>
    <p:sldId id="1627" r:id="rId11"/>
    <p:sldId id="1624" r:id="rId12"/>
    <p:sldId id="1623" r:id="rId13"/>
    <p:sldId id="1626" r:id="rId14"/>
    <p:sldId id="2414" r:id="rId15"/>
    <p:sldId id="1645" r:id="rId16"/>
    <p:sldId id="1695" r:id="rId17"/>
    <p:sldId id="256" r:id="rId18"/>
    <p:sldId id="2415" r:id="rId19"/>
    <p:sldId id="1659" r:id="rId20"/>
    <p:sldId id="2423" r:id="rId21"/>
    <p:sldId id="1690" r:id="rId22"/>
    <p:sldId id="2424" r:id="rId23"/>
  </p:sldIdLst>
  <p:sldSz cx="12192000" cy="6858000"/>
  <p:notesSz cx="6858000" cy="9144000"/>
  <p:embeddedFontLst>
    <p:embeddedFont>
      <p:font typeface="Calibri" panose="020F0502020204030204" pitchFamily="34" charset="0"/>
      <p:regular r:id="rId26"/>
      <p:bold r:id="rId27"/>
      <p:italic r:id="rId28"/>
      <p:boldItalic r:id="rId29"/>
    </p:embeddedFont>
    <p:embeddedFont>
      <p:font typeface="Calibri Light" panose="020F0302020204030204" pitchFamily="34" charset="0"/>
      <p:regular r:id="rId30"/>
      <p:italic r:id="rId31"/>
    </p:embeddedFont>
    <p:embeddedFont>
      <p:font typeface="나눔고딕" panose="020D0604000000000000" pitchFamily="50" charset="-127"/>
      <p:regular r:id="rId32"/>
    </p:embeddedFont>
    <p:embeddedFont>
      <p:font typeface="맑은 고딕" panose="020B0503020000020004" pitchFamily="50" charset="-127"/>
      <p:regular r:id="rId33"/>
      <p:bold r:id="rId34"/>
    </p:embeddedFont>
  </p:embeddedFontLst>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F8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0A15C55-8517-42AA-B614-E9B94910E393}" styleName="보통 스타일 2 - 강조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보통 스타일 2 - 강조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보통 스타일 2 - 강조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밝은 스타일 1 - 강조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밝은 스타일 1 - 강조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8FB837D-C827-4EFA-A057-4D05807E0F7C}" styleName="테마 스타일 1 - 강조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0554" autoAdjust="0"/>
  </p:normalViewPr>
  <p:slideViewPr>
    <p:cSldViewPr snapToGrid="0">
      <p:cViewPr varScale="1">
        <p:scale>
          <a:sx n="74" d="100"/>
          <a:sy n="74" d="100"/>
        </p:scale>
        <p:origin x="965"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1.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font" Target="fonts/font9.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6.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CAEAC484-4396-4D8A-83F9-DB29C8375DF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a:extLst>
              <a:ext uri="{FF2B5EF4-FFF2-40B4-BE49-F238E27FC236}">
                <a16:creationId xmlns:a16="http://schemas.microsoft.com/office/drawing/2014/main" id="{9A36FFB2-B8E6-4DF7-A0E9-B36348A48F1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F9A854F-CD13-4445-A426-6297AE018E48}" type="datetimeFigureOut">
              <a:rPr lang="ko-KR" altLang="en-US" smtClean="0"/>
              <a:t>2020-07-30</a:t>
            </a:fld>
            <a:endParaRPr lang="ko-KR" altLang="en-US"/>
          </a:p>
        </p:txBody>
      </p:sp>
      <p:sp>
        <p:nvSpPr>
          <p:cNvPr id="4" name="바닥글 개체 틀 3">
            <a:extLst>
              <a:ext uri="{FF2B5EF4-FFF2-40B4-BE49-F238E27FC236}">
                <a16:creationId xmlns:a16="http://schemas.microsoft.com/office/drawing/2014/main" id="{1E902F81-307F-4A98-9BA7-DC9E91DD87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5" name="슬라이드 번호 개체 틀 4">
            <a:extLst>
              <a:ext uri="{FF2B5EF4-FFF2-40B4-BE49-F238E27FC236}">
                <a16:creationId xmlns:a16="http://schemas.microsoft.com/office/drawing/2014/main" id="{AFF9D798-9077-46A6-A99F-E0736BD315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85D5B3-68CF-4860-812F-8DFB7C2FAEA8}" type="slidenum">
              <a:rPr lang="ko-KR" altLang="en-US" smtClean="0"/>
              <a:t>‹#›</a:t>
            </a:fld>
            <a:endParaRPr lang="ko-KR" altLang="en-US"/>
          </a:p>
        </p:txBody>
      </p:sp>
    </p:spTree>
    <p:extLst>
      <p:ext uri="{BB962C8B-B14F-4D97-AF65-F5344CB8AC3E}">
        <p14:creationId xmlns:p14="http://schemas.microsoft.com/office/powerpoint/2010/main" val="34176251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DD5151-685D-4428-BEE7-4EC5469F6E36}" type="datetimeFigureOut">
              <a:rPr lang="ko-KR" altLang="en-US" smtClean="0"/>
              <a:t>2020-07-30</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E957C-F9BF-4B2D-B610-CE07F26AA230}" type="slidenum">
              <a:rPr lang="ko-KR" altLang="en-US" smtClean="0"/>
              <a:t>‹#›</a:t>
            </a:fld>
            <a:endParaRPr lang="ko-KR" altLang="en-US"/>
          </a:p>
        </p:txBody>
      </p:sp>
    </p:spTree>
    <p:extLst>
      <p:ext uri="{BB962C8B-B14F-4D97-AF65-F5344CB8AC3E}">
        <p14:creationId xmlns:p14="http://schemas.microsoft.com/office/powerpoint/2010/main" val="1919792992"/>
      </p:ext>
    </p:extLst>
  </p:cSld>
  <p:clrMap bg1="lt1" tx1="dk1" bg2="lt2" tx2="dk2" accent1="accent1" accent2="accent2" accent3="accent3" accent4="accent4" accent5="accent5" accent6="accent6" hlink="hlink" folHlink="folHlink"/>
  <p:hf sldNum="0" hdr="0" ftr="0" dt="0"/>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25048592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Trends module</a:t>
            </a:r>
            <a:r>
              <a:rPr lang="ko-KR" altLang="en-US" dirty="0"/>
              <a:t> </a:t>
            </a:r>
            <a:r>
              <a:rPr lang="en-US" altLang="ko-KR" dirty="0"/>
              <a:t>-&gt;</a:t>
            </a:r>
            <a:r>
              <a:rPr lang="ko-KR" altLang="en-US" dirty="0"/>
              <a:t> </a:t>
            </a:r>
            <a:r>
              <a:rPr lang="en-US" altLang="ko-KR" dirty="0"/>
              <a:t>Institutions</a:t>
            </a:r>
          </a:p>
          <a:p>
            <a:r>
              <a:rPr lang="en-US" altLang="ko-KR" dirty="0"/>
              <a:t>Visualization</a:t>
            </a:r>
            <a:r>
              <a:rPr lang="ko-KR" altLang="en-US" dirty="0"/>
              <a:t>에서 지도 캡쳐 </a:t>
            </a:r>
            <a:r>
              <a:rPr lang="en-US" altLang="ko-KR" dirty="0"/>
              <a:t>-&gt; Table</a:t>
            </a:r>
            <a:r>
              <a:rPr lang="ko-KR" altLang="en-US" dirty="0"/>
              <a:t>에서 위의 </a:t>
            </a:r>
            <a:r>
              <a:rPr lang="en-US" altLang="ko-KR" dirty="0"/>
              <a:t>3</a:t>
            </a:r>
            <a:r>
              <a:rPr lang="ko-KR" altLang="en-US" dirty="0"/>
              <a:t>가지 성과 평가 매트릭스 선택하여 다운로드 </a:t>
            </a:r>
          </a:p>
        </p:txBody>
      </p:sp>
    </p:spTree>
    <p:extLst>
      <p:ext uri="{BB962C8B-B14F-4D97-AF65-F5344CB8AC3E}">
        <p14:creationId xmlns:p14="http://schemas.microsoft.com/office/powerpoint/2010/main" val="2768856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구성 </a:t>
            </a:r>
            <a:r>
              <a:rPr lang="en-US" altLang="ko-KR" dirty="0"/>
              <a:t>-&gt; Scopus advanced search </a:t>
            </a:r>
            <a:r>
              <a:rPr lang="ko-KR" altLang="en-US" dirty="0"/>
              <a:t>검색 </a:t>
            </a:r>
            <a:r>
              <a:rPr lang="en-US" altLang="ko-KR" dirty="0"/>
              <a:t>-&gt; </a:t>
            </a:r>
            <a:r>
              <a:rPr lang="ko-KR" altLang="en-US" dirty="0"/>
              <a:t>해당 결과 </a:t>
            </a:r>
            <a:r>
              <a:rPr lang="en-US" altLang="ko-KR" dirty="0"/>
              <a:t>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Table </a:t>
            </a:r>
            <a:r>
              <a:rPr lang="ko-KR" altLang="en-US" dirty="0"/>
              <a:t>선택 </a:t>
            </a:r>
            <a:r>
              <a:rPr lang="en-US" altLang="ko-KR" dirty="0"/>
              <a:t>-&gt; “+=“</a:t>
            </a:r>
            <a:r>
              <a:rPr lang="ko-KR" altLang="en-US" dirty="0"/>
              <a:t> 아이콘 클릭 </a:t>
            </a:r>
            <a:r>
              <a:rPr lang="en-US" altLang="ko-KR" dirty="0"/>
              <a:t>-&gt; </a:t>
            </a:r>
            <a:r>
              <a:rPr lang="ko-KR" altLang="en-US" dirty="0"/>
              <a:t>위와 같이 </a:t>
            </a:r>
            <a:r>
              <a:rPr lang="en-US" altLang="ko-KR" dirty="0"/>
              <a:t>9</a:t>
            </a:r>
            <a:r>
              <a:rPr lang="ko-KR" altLang="en-US" dirty="0"/>
              <a:t>개의 평가 지표선택 </a:t>
            </a:r>
            <a:r>
              <a:rPr lang="en-US" altLang="ko-KR" dirty="0"/>
              <a:t>-&gt; Export </a:t>
            </a:r>
            <a:r>
              <a:rPr lang="ko-KR" altLang="en-US" dirty="0"/>
              <a:t>클릭하여 일괄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단</a:t>
            </a:r>
            <a:r>
              <a:rPr lang="en-US" altLang="ko-KR" dirty="0"/>
              <a:t>, Publication set</a:t>
            </a:r>
            <a:r>
              <a:rPr lang="ko-KR" altLang="en-US" dirty="0"/>
              <a:t>으로 구성한 경우 </a:t>
            </a:r>
            <a:r>
              <a:rPr lang="en-US" altLang="ko-KR" dirty="0"/>
              <a:t>H-index </a:t>
            </a:r>
            <a:r>
              <a:rPr lang="ko-KR" altLang="en-US" dirty="0"/>
              <a:t>자동 산출이 불가능 하기 때문에 매뉴얼로 산출해야 함</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H-index </a:t>
            </a:r>
            <a:r>
              <a:rPr lang="ko-KR" altLang="en-US" dirty="0"/>
              <a:t>산출을 위해서는 각 대학별 논문 수의 링크를 클릭하여 논문리스트 다운로드 후</a:t>
            </a:r>
            <a:r>
              <a:rPr lang="en-US" altLang="ko-KR" dirty="0"/>
              <a:t>, </a:t>
            </a:r>
            <a:r>
              <a:rPr lang="ko-KR" altLang="en-US" dirty="0"/>
              <a:t>매뉴얼로 산출</a:t>
            </a:r>
          </a:p>
          <a:p>
            <a:endParaRPr lang="ko-KR" altLang="en-US" dirty="0"/>
          </a:p>
        </p:txBody>
      </p:sp>
    </p:spTree>
    <p:extLst>
      <p:ext uri="{BB962C8B-B14F-4D97-AF65-F5344CB8AC3E}">
        <p14:creationId xmlns:p14="http://schemas.microsoft.com/office/powerpoint/2010/main" val="29730722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Chart -&gt; Scholarly output (</a:t>
            </a:r>
            <a:r>
              <a:rPr lang="ko-KR" altLang="en-US" dirty="0"/>
              <a:t>논문 수</a:t>
            </a:r>
            <a:r>
              <a:rPr lang="en-US" altLang="ko-KR" dirty="0"/>
              <a:t>)</a:t>
            </a:r>
          </a:p>
          <a:p>
            <a:r>
              <a:rPr lang="ko-KR" altLang="en-US" dirty="0"/>
              <a:t>그림 캡쳐 또는 다운로드</a:t>
            </a:r>
          </a:p>
        </p:txBody>
      </p:sp>
    </p:spTree>
    <p:extLst>
      <p:ext uri="{BB962C8B-B14F-4D97-AF65-F5344CB8AC3E}">
        <p14:creationId xmlns:p14="http://schemas.microsoft.com/office/powerpoint/2010/main" val="904060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Chart -&gt; FWCI</a:t>
            </a:r>
          </a:p>
          <a:p>
            <a:r>
              <a:rPr lang="ko-KR" altLang="en-US" dirty="0"/>
              <a:t>그림 캡쳐 또는 다운로드</a:t>
            </a:r>
          </a:p>
          <a:p>
            <a:endParaRPr lang="ko-KR" altLang="en-US" dirty="0"/>
          </a:p>
        </p:txBody>
      </p:sp>
    </p:spTree>
    <p:extLst>
      <p:ext uri="{BB962C8B-B14F-4D97-AF65-F5344CB8AC3E}">
        <p14:creationId xmlns:p14="http://schemas.microsoft.com/office/powerpoint/2010/main" val="27428734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Chart -&gt; Output in Top</a:t>
            </a:r>
            <a:r>
              <a:rPr lang="ko-KR" altLang="en-US" dirty="0"/>
              <a:t> </a:t>
            </a:r>
            <a:r>
              <a:rPr lang="en-US" altLang="ko-KR" dirty="0"/>
              <a:t>10%</a:t>
            </a:r>
            <a:r>
              <a:rPr lang="ko-KR" altLang="en-US" dirty="0"/>
              <a:t> </a:t>
            </a:r>
            <a:r>
              <a:rPr lang="en-US" altLang="ko-KR" dirty="0"/>
              <a:t>Citation</a:t>
            </a:r>
            <a:r>
              <a:rPr lang="ko-KR" altLang="en-US" dirty="0"/>
              <a:t> </a:t>
            </a:r>
            <a:r>
              <a:rPr lang="en-US" altLang="ko-KR" dirty="0"/>
              <a:t>percentiles</a:t>
            </a:r>
          </a:p>
          <a:p>
            <a:r>
              <a:rPr lang="ko-KR" altLang="en-US" dirty="0"/>
              <a:t>그림 캡쳐 또는 다운로드</a:t>
            </a:r>
          </a:p>
          <a:p>
            <a:endParaRPr lang="ko-KR" altLang="en-US" dirty="0"/>
          </a:p>
        </p:txBody>
      </p:sp>
    </p:spTree>
    <p:extLst>
      <p:ext uri="{BB962C8B-B14F-4D97-AF65-F5344CB8AC3E}">
        <p14:creationId xmlns:p14="http://schemas.microsoft.com/office/powerpoint/2010/main" val="490573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a:t>
            </a:r>
            <a:r>
              <a:rPr lang="en-US" altLang="ko-KR" dirty="0"/>
              <a:t>Chart -&gt; Y</a:t>
            </a:r>
            <a:r>
              <a:rPr lang="ko-KR" altLang="en-US" dirty="0"/>
              <a:t>축 </a:t>
            </a:r>
            <a:r>
              <a:rPr lang="en-US" altLang="ko-KR" dirty="0"/>
              <a:t>FWCI </a:t>
            </a:r>
            <a:r>
              <a:rPr lang="ko-KR" altLang="en-US" dirty="0"/>
              <a:t>선택 </a:t>
            </a:r>
            <a:r>
              <a:rPr lang="en-US" altLang="ko-KR" dirty="0"/>
              <a:t>-&gt; X</a:t>
            </a:r>
            <a:r>
              <a:rPr lang="ko-KR" altLang="en-US" dirty="0"/>
              <a:t>축 </a:t>
            </a:r>
            <a:r>
              <a:rPr lang="en-US" altLang="ko-KR" dirty="0"/>
              <a:t>Publications in Top 10 Journal Percentiles(%) -&gt; </a:t>
            </a:r>
            <a:r>
              <a:rPr lang="ko-KR" altLang="en-US" dirty="0"/>
              <a:t>그림 캡쳐</a:t>
            </a:r>
          </a:p>
        </p:txBody>
      </p:sp>
      <p:sp>
        <p:nvSpPr>
          <p:cNvPr id="4" name="슬라이드 번호 개체 틀 3"/>
          <p:cNvSpPr>
            <a:spLocks noGrp="1"/>
          </p:cNvSpPr>
          <p:nvPr>
            <p:ph type="sldNum" sz="quarter" idx="5"/>
          </p:nvPr>
        </p:nvSpPr>
        <p:spPr/>
        <p:txBody>
          <a:bodyPr/>
          <a:lstStyle/>
          <a:p>
            <a:fld id="{E8559E5C-4A9B-433A-A82D-39CAA50B5DA2}" type="slidenum">
              <a:rPr lang="ko-KR" altLang="en-US" smtClean="0"/>
              <a:t>17</a:t>
            </a:fld>
            <a:endParaRPr lang="ko-KR" altLang="en-US"/>
          </a:p>
        </p:txBody>
      </p:sp>
    </p:spTree>
    <p:extLst>
      <p:ext uri="{BB962C8B-B14F-4D97-AF65-F5344CB8AC3E}">
        <p14:creationId xmlns:p14="http://schemas.microsoft.com/office/powerpoint/2010/main" val="34284352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ko-KR" altLang="en-US" sz="1200" b="1" dirty="0">
                <a:latin typeface="나눔고딕" panose="020D0604000000000000" pitchFamily="50" charset="-127"/>
                <a:ea typeface="나눔고딕" panose="020D0604000000000000" pitchFamily="50" charset="-127"/>
              </a:rPr>
              <a:t>중앙대학교 </a:t>
            </a:r>
            <a:r>
              <a:rPr lang="ko-KR" altLang="en-US" sz="1200" b="1" dirty="0" err="1">
                <a:latin typeface="나눔고딕" panose="020D0604000000000000" pitchFamily="50" charset="-127"/>
                <a:ea typeface="나눔고딕" panose="020D0604000000000000" pitchFamily="50" charset="-127"/>
              </a:rPr>
              <a:t>화학신소재공학부</a:t>
            </a:r>
            <a:endParaRPr lang="ko-KR" altLang="en-US" dirty="0"/>
          </a:p>
        </p:txBody>
      </p:sp>
    </p:spTree>
    <p:extLst>
      <p:ext uri="{BB962C8B-B14F-4D97-AF65-F5344CB8AC3E}">
        <p14:creationId xmlns:p14="http://schemas.microsoft.com/office/powerpoint/2010/main" val="3512895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13</a:t>
            </a:r>
            <a:r>
              <a:rPr lang="ko-KR" altLang="en-US" dirty="0"/>
              <a:t>페이지의 분석결과 표에 입력</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왼쪽 그래프</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Overview</a:t>
            </a:r>
            <a:r>
              <a:rPr lang="ko-KR" altLang="en-US" dirty="0"/>
              <a:t> 모듈 </a:t>
            </a:r>
            <a:r>
              <a:rPr lang="en-US" altLang="ko-KR" dirty="0"/>
              <a:t>-&gt; Published </a:t>
            </a:r>
            <a:r>
              <a:rPr lang="ko-KR" altLang="en-US" dirty="0"/>
              <a:t>탭 선택 </a:t>
            </a:r>
            <a:r>
              <a:rPr lang="en-US" altLang="ko-KR" dirty="0"/>
              <a:t>-&gt; by</a:t>
            </a:r>
            <a:r>
              <a:rPr lang="ko-KR" altLang="en-US" dirty="0"/>
              <a:t> </a:t>
            </a:r>
            <a:r>
              <a:rPr lang="en-US" altLang="ko-KR" dirty="0"/>
              <a:t>Subject Area (Pie Chart) -&gt; </a:t>
            </a:r>
            <a:r>
              <a:rPr lang="ko-KR" altLang="en-US" dirty="0"/>
              <a:t>그림 캡쳐</a:t>
            </a:r>
          </a:p>
          <a:p>
            <a:r>
              <a:rPr lang="ko-KR" altLang="en-US" dirty="0"/>
              <a:t>오른쪽 그래프</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Trends </a:t>
            </a:r>
            <a:r>
              <a:rPr lang="ko-KR" altLang="en-US" dirty="0"/>
              <a:t>모듈 </a:t>
            </a:r>
            <a:r>
              <a:rPr lang="en-US" altLang="ko-KR" dirty="0"/>
              <a:t>-&gt; </a:t>
            </a:r>
            <a:r>
              <a:rPr lang="en-US" altLang="ko-KR" dirty="0" err="1"/>
              <a:t>Keyphrase</a:t>
            </a:r>
            <a:r>
              <a:rPr lang="en-US" altLang="ko-KR" dirty="0"/>
              <a:t> -&gt; </a:t>
            </a:r>
            <a:r>
              <a:rPr lang="ko-KR" altLang="en-US" dirty="0"/>
              <a:t>그림 캡쳐</a:t>
            </a:r>
            <a:endParaRPr lang="en-US" altLang="ko-KR" dirty="0"/>
          </a:p>
          <a:p>
            <a:r>
              <a:rPr lang="ko-KR" altLang="en-US" dirty="0"/>
              <a:t>하단의 분석결과</a:t>
            </a:r>
            <a:r>
              <a:rPr lang="en-US" altLang="ko-KR" dirty="0"/>
              <a:t>: Publication</a:t>
            </a:r>
            <a:r>
              <a:rPr lang="ko-KR" altLang="en-US" dirty="0"/>
              <a:t> </a:t>
            </a:r>
            <a:r>
              <a:rPr lang="en-US" altLang="ko-KR" dirty="0"/>
              <a:t>set</a:t>
            </a:r>
            <a:r>
              <a:rPr lang="ko-KR" altLang="en-US" dirty="0"/>
              <a:t> </a:t>
            </a:r>
            <a:r>
              <a:rPr lang="en-US" altLang="ko-KR" dirty="0"/>
              <a:t>-&gt;</a:t>
            </a:r>
            <a:r>
              <a:rPr lang="ko-KR" altLang="en-US" dirty="0"/>
              <a:t> </a:t>
            </a:r>
            <a:r>
              <a:rPr lang="en-US" altLang="ko-KR" dirty="0"/>
              <a:t>Trends </a:t>
            </a:r>
            <a:r>
              <a:rPr lang="ko-KR" altLang="en-US" dirty="0"/>
              <a:t>모듈 </a:t>
            </a:r>
            <a:r>
              <a:rPr lang="en-US" altLang="ko-KR" dirty="0"/>
              <a:t>-&gt; Summary </a:t>
            </a:r>
            <a:r>
              <a:rPr lang="ko-KR" altLang="en-US" dirty="0"/>
              <a:t>탭 </a:t>
            </a:r>
            <a:r>
              <a:rPr lang="en-US" altLang="ko-KR" dirty="0"/>
              <a:t>-&gt; </a:t>
            </a:r>
            <a:r>
              <a:rPr lang="ko-KR" altLang="en-US" dirty="0"/>
              <a:t>화면 하단 </a:t>
            </a:r>
            <a:r>
              <a:rPr lang="en-US" altLang="ko-KR" dirty="0"/>
              <a:t>-&gt; Most</a:t>
            </a:r>
            <a:r>
              <a:rPr lang="ko-KR" altLang="en-US" dirty="0"/>
              <a:t> </a:t>
            </a:r>
            <a:r>
              <a:rPr lang="en-US" altLang="ko-KR" dirty="0"/>
              <a:t>active</a:t>
            </a:r>
            <a:r>
              <a:rPr lang="ko-KR" altLang="en-US" dirty="0"/>
              <a:t> </a:t>
            </a:r>
            <a:r>
              <a:rPr lang="en-US" altLang="ko-KR" dirty="0"/>
              <a:t>authors,</a:t>
            </a:r>
            <a:r>
              <a:rPr lang="ko-KR" altLang="en-US" dirty="0"/>
              <a:t> </a:t>
            </a:r>
            <a:r>
              <a:rPr lang="en-US" altLang="ko-KR" dirty="0"/>
              <a:t>Most active institutions, Scopus Sources </a:t>
            </a:r>
            <a:r>
              <a:rPr lang="ko-KR" altLang="en-US" dirty="0"/>
              <a:t>캡쳐</a:t>
            </a:r>
          </a:p>
        </p:txBody>
      </p:sp>
    </p:spTree>
    <p:extLst>
      <p:ext uri="{BB962C8B-B14F-4D97-AF65-F5344CB8AC3E}">
        <p14:creationId xmlns:p14="http://schemas.microsoft.com/office/powerpoint/2010/main" val="3727925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ko-KR" sz="1200" kern="1200" dirty="0">
                <a:solidFill>
                  <a:schemeClr val="tx1"/>
                </a:solidFill>
                <a:effectLst/>
                <a:latin typeface="+mn-lt"/>
                <a:ea typeface="+mn-ea"/>
                <a:cs typeface="+mn-cs"/>
              </a:rPr>
              <a:t>서울</a:t>
            </a:r>
            <a:r>
              <a:rPr lang="en-US" altLang="ko-KR" sz="1200" kern="1200" dirty="0">
                <a:solidFill>
                  <a:schemeClr val="tx1"/>
                </a:solidFill>
                <a:effectLst/>
                <a:latin typeface="+mn-lt"/>
                <a:ea typeface="+mn-ea"/>
                <a:cs typeface="+mn-cs"/>
              </a:rPr>
              <a:t>,</a:t>
            </a:r>
            <a:r>
              <a:rPr lang="ko-KR" altLang="ko-KR" sz="1200" kern="1200" dirty="0">
                <a:solidFill>
                  <a:schemeClr val="tx1"/>
                </a:solidFill>
                <a:effectLst/>
                <a:latin typeface="+mn-lt"/>
                <a:ea typeface="+mn-ea"/>
                <a:cs typeface="+mn-cs"/>
              </a:rPr>
              <a:t>연세</a:t>
            </a:r>
            <a:r>
              <a:rPr lang="en-US" altLang="ko-KR" sz="1200" kern="1200" dirty="0">
                <a:solidFill>
                  <a:schemeClr val="tx1"/>
                </a:solidFill>
                <a:effectLst/>
                <a:latin typeface="+mn-lt"/>
                <a:ea typeface="+mn-ea"/>
                <a:cs typeface="+mn-cs"/>
              </a:rPr>
              <a:t>,</a:t>
            </a:r>
            <a:r>
              <a:rPr lang="ko-KR" altLang="ko-KR" sz="1200" kern="1200" dirty="0">
                <a:solidFill>
                  <a:schemeClr val="tx1"/>
                </a:solidFill>
                <a:effectLst/>
                <a:latin typeface="+mn-lt"/>
                <a:ea typeface="+mn-ea"/>
                <a:cs typeface="+mn-cs"/>
              </a:rPr>
              <a:t>고려</a:t>
            </a:r>
            <a:r>
              <a:rPr lang="en-US" altLang="ko-KR" sz="1200" kern="1200" dirty="0">
                <a:solidFill>
                  <a:schemeClr val="tx1"/>
                </a:solidFill>
                <a:effectLst/>
                <a:latin typeface="+mn-lt"/>
                <a:ea typeface="+mn-ea"/>
                <a:cs typeface="+mn-cs"/>
              </a:rPr>
              <a:t>,</a:t>
            </a:r>
            <a:r>
              <a:rPr lang="ko-KR" altLang="ko-KR" sz="1200" kern="1200" dirty="0">
                <a:solidFill>
                  <a:schemeClr val="tx1"/>
                </a:solidFill>
                <a:effectLst/>
                <a:latin typeface="+mn-lt"/>
                <a:ea typeface="+mn-ea"/>
                <a:cs typeface="+mn-cs"/>
              </a:rPr>
              <a:t>성균관</a:t>
            </a:r>
            <a:r>
              <a:rPr lang="en-US" altLang="ko-KR" sz="1200" kern="1200" dirty="0">
                <a:solidFill>
                  <a:schemeClr val="tx1"/>
                </a:solidFill>
                <a:effectLst/>
                <a:latin typeface="+mn-lt"/>
                <a:ea typeface="+mn-ea"/>
                <a:cs typeface="+mn-cs"/>
              </a:rPr>
              <a:t>, ?????, ?????, ??*</a:t>
            </a:r>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sz="1200" kern="1200" dirty="0">
                <a:solidFill>
                  <a:schemeClr val="tx1"/>
                </a:solidFill>
                <a:effectLst/>
                <a:latin typeface="+mn-lt"/>
                <a:ea typeface="+mn-ea"/>
                <a:cs typeface="+mn-cs"/>
              </a:rPr>
              <a:t>연산자를 활용한 학교 학과별 </a:t>
            </a:r>
            <a:r>
              <a:rPr lang="ko-KR" altLang="en-US" sz="1200" kern="1200" dirty="0" err="1">
                <a:solidFill>
                  <a:schemeClr val="tx1"/>
                </a:solidFill>
                <a:effectLst/>
                <a:latin typeface="+mn-lt"/>
                <a:ea typeface="+mn-ea"/>
                <a:cs typeface="+mn-cs"/>
              </a:rPr>
              <a:t>검색식</a:t>
            </a:r>
            <a:r>
              <a:rPr lang="ko-KR" altLang="en-US" sz="1200" kern="1200" dirty="0">
                <a:solidFill>
                  <a:schemeClr val="tx1"/>
                </a:solidFill>
                <a:effectLst/>
                <a:latin typeface="+mn-lt"/>
                <a:ea typeface="+mn-ea"/>
                <a:cs typeface="+mn-cs"/>
              </a:rPr>
              <a:t> 작성 </a:t>
            </a:r>
            <a:r>
              <a:rPr lang="en-US" altLang="ko-KR" sz="1200" kern="1200" dirty="0">
                <a:solidFill>
                  <a:schemeClr val="tx1"/>
                </a:solidFill>
                <a:effectLst/>
                <a:latin typeface="+mn-lt"/>
                <a:ea typeface="+mn-ea"/>
                <a:cs typeface="+mn-cs"/>
              </a:rPr>
              <a:t>-&gt; Scopus advanced</a:t>
            </a:r>
            <a:r>
              <a:rPr lang="ko-KR" altLang="en-US" sz="1200" kern="1200" dirty="0">
                <a:solidFill>
                  <a:schemeClr val="tx1"/>
                </a:solidFill>
                <a:effectLst/>
                <a:latin typeface="+mn-lt"/>
                <a:ea typeface="+mn-ea"/>
                <a:cs typeface="+mn-cs"/>
              </a:rPr>
              <a:t> </a:t>
            </a:r>
            <a:r>
              <a:rPr lang="en-US" altLang="ko-KR" sz="1200" kern="1200" dirty="0">
                <a:solidFill>
                  <a:schemeClr val="tx1"/>
                </a:solidFill>
                <a:effectLst/>
                <a:latin typeface="+mn-lt"/>
                <a:ea typeface="+mn-ea"/>
                <a:cs typeface="+mn-cs"/>
              </a:rPr>
              <a:t>search </a:t>
            </a:r>
            <a:r>
              <a:rPr lang="ko-KR" altLang="en-US" sz="1200" kern="1200" dirty="0">
                <a:solidFill>
                  <a:schemeClr val="tx1"/>
                </a:solidFill>
                <a:effectLst/>
                <a:latin typeface="+mn-lt"/>
                <a:ea typeface="+mn-ea"/>
                <a:cs typeface="+mn-cs"/>
              </a:rPr>
              <a:t>입력 </a:t>
            </a:r>
            <a:r>
              <a:rPr lang="en-US" altLang="ko-KR" sz="1200" kern="1200" dirty="0">
                <a:solidFill>
                  <a:schemeClr val="tx1"/>
                </a:solidFill>
                <a:effectLst/>
                <a:latin typeface="+mn-lt"/>
                <a:ea typeface="+mn-ea"/>
                <a:cs typeface="+mn-cs"/>
              </a:rPr>
              <a:t>-&gt; </a:t>
            </a:r>
            <a:r>
              <a:rPr lang="ko-KR" altLang="en-US" sz="1200" kern="1200" dirty="0">
                <a:solidFill>
                  <a:schemeClr val="tx1"/>
                </a:solidFill>
                <a:effectLst/>
                <a:latin typeface="+mn-lt"/>
                <a:ea typeface="+mn-ea"/>
                <a:cs typeface="+mn-cs"/>
              </a:rPr>
              <a:t>검색결과 확인 </a:t>
            </a:r>
            <a:r>
              <a:rPr lang="en-US" altLang="ko-KR" sz="1200" kern="1200" dirty="0">
                <a:solidFill>
                  <a:schemeClr val="tx1"/>
                </a:solidFill>
                <a:effectLst/>
                <a:latin typeface="+mn-lt"/>
                <a:ea typeface="+mn-ea"/>
                <a:cs typeface="+mn-cs"/>
              </a:rPr>
              <a:t>-&gt; </a:t>
            </a:r>
            <a:r>
              <a:rPr lang="ko-KR" altLang="en-US" sz="1200" kern="1200" dirty="0">
                <a:solidFill>
                  <a:schemeClr val="tx1"/>
                </a:solidFill>
                <a:effectLst/>
                <a:latin typeface="+mn-lt"/>
                <a:ea typeface="+mn-ea"/>
                <a:cs typeface="+mn-cs"/>
              </a:rPr>
              <a:t>검색 식 저장</a:t>
            </a:r>
            <a:endParaRPr lang="ko-KR" altLang="ko-KR" sz="1200" kern="1200" dirty="0">
              <a:solidFill>
                <a:schemeClr val="tx1"/>
              </a:solidFill>
              <a:effectLst/>
              <a:latin typeface="+mn-lt"/>
              <a:ea typeface="+mn-ea"/>
              <a:cs typeface="+mn-cs"/>
            </a:endParaRPr>
          </a:p>
          <a:p>
            <a:endParaRPr lang="ko-KR" altLang="en-US" dirty="0"/>
          </a:p>
        </p:txBody>
      </p:sp>
    </p:spTree>
    <p:extLst>
      <p:ext uri="{BB962C8B-B14F-4D97-AF65-F5344CB8AC3E}">
        <p14:creationId xmlns:p14="http://schemas.microsoft.com/office/powerpoint/2010/main" val="2738203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18058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Tree>
    <p:extLst>
      <p:ext uri="{BB962C8B-B14F-4D97-AF65-F5344CB8AC3E}">
        <p14:creationId xmlns:p14="http://schemas.microsoft.com/office/powerpoint/2010/main" val="1711400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기본 데이터 및 준비</a:t>
            </a:r>
            <a:endParaRPr lang="en-US" altLang="ko-KR" dirty="0"/>
          </a:p>
          <a:p>
            <a:pPr marL="228600" marR="0" lvl="0" indent="-228600" algn="l" defTabSz="914400" rtl="0" eaLnBrk="1" fontAlgn="auto" latinLnBrk="1" hangingPunct="1">
              <a:lnSpc>
                <a:spcPct val="100000"/>
              </a:lnSpc>
              <a:spcBef>
                <a:spcPts val="0"/>
              </a:spcBef>
              <a:spcAft>
                <a:spcPts val="0"/>
              </a:spcAft>
              <a:buClrTx/>
              <a:buSzTx/>
              <a:buFontTx/>
              <a:buAutoNum type="arabicPeriod"/>
              <a:tabLst/>
              <a:defRPr/>
            </a:pPr>
            <a:r>
              <a:rPr lang="en-US" altLang="ko-KR" dirty="0"/>
              <a:t>8</a:t>
            </a:r>
            <a:r>
              <a:rPr lang="ko-KR" altLang="en-US" dirty="0"/>
              <a:t>개 대학의 검색 식 확인하고 </a:t>
            </a:r>
            <a:r>
              <a:rPr lang="en-US" altLang="ko-KR" dirty="0"/>
              <a:t>SciVal </a:t>
            </a:r>
            <a:r>
              <a:rPr lang="ko-KR" altLang="en-US" dirty="0"/>
              <a:t>로 업로드 </a:t>
            </a:r>
            <a:endParaRPr lang="en-US" altLang="ko-KR" dirty="0"/>
          </a:p>
          <a:p>
            <a:pPr marL="228600" marR="0" lvl="0" indent="-228600" algn="l" defTabSz="914400" rtl="0" eaLnBrk="1" fontAlgn="auto" latinLnBrk="1" hangingPunct="1">
              <a:lnSpc>
                <a:spcPct val="100000"/>
              </a:lnSpc>
              <a:spcBef>
                <a:spcPts val="0"/>
              </a:spcBef>
              <a:spcAft>
                <a:spcPts val="0"/>
              </a:spcAft>
              <a:buClrTx/>
              <a:buSzTx/>
              <a:buFontTx/>
              <a:buAutoNum type="arabicPeriod"/>
              <a:tabLst/>
              <a:defRPr/>
            </a:pPr>
            <a:r>
              <a:rPr lang="en-US" altLang="ko-KR" dirty="0"/>
              <a:t>Benchmarking</a:t>
            </a:r>
            <a:r>
              <a:rPr lang="ko-KR" altLang="en-US" dirty="0"/>
              <a:t> 모듈에서 평가지표 셋팅 후 데이터 일괄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슬라이드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Benchmarking module</a:t>
            </a:r>
            <a:r>
              <a:rPr lang="ko-KR" altLang="en-US" dirty="0"/>
              <a:t> </a:t>
            </a:r>
            <a:r>
              <a:rPr lang="en-US" altLang="ko-KR" dirty="0"/>
              <a:t>-&gt;</a:t>
            </a:r>
            <a:r>
              <a:rPr lang="ko-KR" altLang="en-US" dirty="0"/>
              <a:t> 해당 지표선택 </a:t>
            </a:r>
            <a:r>
              <a:rPr lang="en-US" altLang="ko-KR" dirty="0"/>
              <a:t>-&gt; </a:t>
            </a:r>
            <a:r>
              <a:rPr lang="ko-KR" altLang="en-US" dirty="0"/>
              <a:t>일괄 다운로드</a:t>
            </a:r>
          </a:p>
          <a:p>
            <a:r>
              <a:rPr lang="en-US" altLang="ko-KR" dirty="0"/>
              <a:t>13</a:t>
            </a:r>
            <a:r>
              <a:rPr lang="ko-KR" altLang="en-US" dirty="0"/>
              <a:t>페이지 데이터들과 함께 일괄 다운로드</a:t>
            </a:r>
          </a:p>
        </p:txBody>
      </p:sp>
    </p:spTree>
    <p:extLst>
      <p:ext uri="{BB962C8B-B14F-4D97-AF65-F5344CB8AC3E}">
        <p14:creationId xmlns:p14="http://schemas.microsoft.com/office/powerpoint/2010/main" val="19037991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Overview module</a:t>
            </a:r>
            <a:r>
              <a:rPr lang="ko-KR" altLang="en-US" dirty="0"/>
              <a:t> </a:t>
            </a:r>
            <a:r>
              <a:rPr lang="en-US" altLang="ko-KR" dirty="0"/>
              <a:t>-&gt;</a:t>
            </a:r>
            <a:r>
              <a:rPr lang="ko-KR" altLang="en-US" dirty="0"/>
              <a:t> </a:t>
            </a:r>
            <a:r>
              <a:rPr lang="en-US" altLang="ko-KR" dirty="0"/>
              <a:t>Published </a:t>
            </a:r>
            <a:r>
              <a:rPr lang="ko-KR" altLang="en-US" dirty="0"/>
              <a:t>탭 선택 </a:t>
            </a:r>
            <a:r>
              <a:rPr lang="en-US" altLang="ko-KR" dirty="0"/>
              <a:t>-&gt; by</a:t>
            </a:r>
            <a:r>
              <a:rPr lang="ko-KR" altLang="en-US" dirty="0"/>
              <a:t> </a:t>
            </a:r>
            <a:r>
              <a:rPr lang="en-US" altLang="ko-KR" dirty="0"/>
              <a:t>Subject Area (Pie Chart) </a:t>
            </a:r>
            <a:endParaRPr lang="ko-KR" altLang="en-US"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Overview module</a:t>
            </a:r>
            <a:r>
              <a:rPr lang="ko-KR" altLang="en-US" dirty="0"/>
              <a:t> </a:t>
            </a:r>
            <a:r>
              <a:rPr lang="en-US" altLang="ko-KR" dirty="0"/>
              <a:t>-&gt;</a:t>
            </a:r>
            <a:r>
              <a:rPr lang="ko-KR" altLang="en-US" dirty="0"/>
              <a:t> </a:t>
            </a:r>
            <a:r>
              <a:rPr lang="en-US" altLang="ko-KR" dirty="0"/>
              <a:t>Published </a:t>
            </a:r>
            <a:r>
              <a:rPr lang="ko-KR" altLang="en-US" dirty="0"/>
              <a:t>탭 선택 </a:t>
            </a:r>
            <a:r>
              <a:rPr lang="en-US" altLang="ko-KR" dirty="0"/>
              <a:t>-&gt; by</a:t>
            </a:r>
            <a:r>
              <a:rPr lang="ko-KR" altLang="en-US" dirty="0"/>
              <a:t> </a:t>
            </a:r>
            <a:r>
              <a:rPr lang="en-US" altLang="ko-KR" dirty="0"/>
              <a:t>Subject Area (Bar Chart) </a:t>
            </a:r>
            <a:endParaRPr lang="ko-KR" altLang="en-US" dirty="0"/>
          </a:p>
          <a:p>
            <a:endParaRPr lang="ko-KR" altLang="en-US" dirty="0"/>
          </a:p>
        </p:txBody>
      </p:sp>
    </p:spTree>
    <p:extLst>
      <p:ext uri="{BB962C8B-B14F-4D97-AF65-F5344CB8AC3E}">
        <p14:creationId xmlns:p14="http://schemas.microsoft.com/office/powerpoint/2010/main" val="22962067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Trends module</a:t>
            </a:r>
            <a:r>
              <a:rPr lang="ko-KR" altLang="en-US" dirty="0"/>
              <a:t> </a:t>
            </a:r>
            <a:r>
              <a:rPr lang="en-US" altLang="ko-KR" dirty="0"/>
              <a:t>-&gt;</a:t>
            </a:r>
            <a:r>
              <a:rPr lang="ko-KR" altLang="en-US" dirty="0"/>
              <a:t> </a:t>
            </a:r>
            <a:r>
              <a:rPr lang="en-US" altLang="ko-KR" dirty="0"/>
              <a:t>Journals</a:t>
            </a:r>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성과 평가 매트릭스 위와 같이 선택하여 데이터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한번에 </a:t>
            </a:r>
            <a:r>
              <a:rPr lang="en-US" altLang="ko-KR" dirty="0"/>
              <a:t>3</a:t>
            </a:r>
            <a:r>
              <a:rPr lang="ko-KR" altLang="en-US" dirty="0"/>
              <a:t>가지 매트릭스 다운로드 받을 수 있기 때문에 </a:t>
            </a:r>
            <a:r>
              <a:rPr lang="en-US" altLang="ko-KR" dirty="0"/>
              <a:t>2</a:t>
            </a:r>
            <a:r>
              <a:rPr lang="ko-KR" altLang="en-US" dirty="0"/>
              <a:t>번 다운로드 받아서 </a:t>
            </a:r>
            <a:r>
              <a:rPr lang="en-US" altLang="ko-KR" dirty="0"/>
              <a:t>5</a:t>
            </a:r>
            <a:r>
              <a:rPr lang="ko-KR" altLang="en-US" dirty="0"/>
              <a:t>개 매트릭스 다운로드</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논문 출판이 가장 활발한 저널과 </a:t>
            </a:r>
            <a:r>
              <a:rPr lang="en-US" altLang="ko-KR" dirty="0"/>
              <a:t>FWCI, </a:t>
            </a:r>
            <a:r>
              <a:rPr lang="ko-KR" altLang="en-US" dirty="0"/>
              <a:t>상위 </a:t>
            </a:r>
            <a:r>
              <a:rPr lang="en-US" altLang="ko-KR" dirty="0"/>
              <a:t>10% </a:t>
            </a:r>
            <a:r>
              <a:rPr lang="ko-KR" altLang="en-US" dirty="0"/>
              <a:t>논문 비율이 높은 저널에 대한 해석</a:t>
            </a:r>
          </a:p>
          <a:p>
            <a:endParaRPr lang="ko-KR" altLang="en-US" dirty="0"/>
          </a:p>
        </p:txBody>
      </p:sp>
    </p:spTree>
    <p:extLst>
      <p:ext uri="{BB962C8B-B14F-4D97-AF65-F5344CB8AC3E}">
        <p14:creationId xmlns:p14="http://schemas.microsoft.com/office/powerpoint/2010/main" val="42391100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Benchmarking</a:t>
            </a:r>
            <a:r>
              <a:rPr lang="ko-KR" altLang="en-US" dirty="0"/>
              <a:t> </a:t>
            </a:r>
            <a:r>
              <a:rPr lang="en-US" altLang="ko-KR" dirty="0"/>
              <a:t>modules</a:t>
            </a:r>
            <a:r>
              <a:rPr lang="ko-KR" altLang="en-US" dirty="0"/>
              <a:t> </a:t>
            </a:r>
            <a:r>
              <a:rPr lang="en-US" altLang="ko-KR" dirty="0"/>
              <a:t>-&gt;</a:t>
            </a:r>
            <a:r>
              <a:rPr lang="ko-KR" altLang="en-US" dirty="0"/>
              <a:t> 상위 </a:t>
            </a:r>
            <a:r>
              <a:rPr lang="en-US" altLang="ko-KR" dirty="0"/>
              <a:t>10% </a:t>
            </a:r>
            <a:r>
              <a:rPr lang="ko-KR" altLang="en-US" dirty="0"/>
              <a:t>논문 클릭하여 </a:t>
            </a:r>
            <a:r>
              <a:rPr lang="en-US" altLang="ko-KR" dirty="0"/>
              <a:t>Publications set </a:t>
            </a:r>
            <a:r>
              <a:rPr lang="ko-KR" altLang="en-US" dirty="0"/>
              <a:t>구성 </a:t>
            </a:r>
            <a:r>
              <a:rPr lang="en-US" altLang="ko-KR" dirty="0"/>
              <a:t>-&gt;  </a:t>
            </a: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Trends module</a:t>
            </a:r>
            <a:r>
              <a:rPr lang="ko-KR" altLang="en-US" dirty="0"/>
              <a:t> </a:t>
            </a:r>
            <a:r>
              <a:rPr lang="en-US" altLang="ko-KR" dirty="0"/>
              <a:t>-&gt; Summary</a:t>
            </a:r>
            <a:r>
              <a:rPr lang="ko-KR" altLang="en-US" dirty="0"/>
              <a:t> 탭 </a:t>
            </a:r>
            <a:r>
              <a:rPr lang="en-US" altLang="ko-KR" dirty="0"/>
              <a:t>-&gt;</a:t>
            </a:r>
            <a:r>
              <a:rPr lang="ko-KR" altLang="en-US" dirty="0"/>
              <a:t> </a:t>
            </a:r>
            <a:r>
              <a:rPr lang="en-US" altLang="ko-KR" dirty="0" err="1"/>
              <a:t>Keyphrases</a:t>
            </a:r>
            <a:r>
              <a:rPr lang="en-US" altLang="ko-KR" dirty="0"/>
              <a:t> </a:t>
            </a:r>
            <a:r>
              <a:rPr lang="ko-KR" altLang="en-US" dirty="0"/>
              <a:t>캡쳐</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-&gt; </a:t>
            </a:r>
            <a:r>
              <a:rPr lang="ko-KR" altLang="en-US" dirty="0"/>
              <a:t>하단의 </a:t>
            </a:r>
            <a:r>
              <a:rPr lang="en-US" altLang="ko-KR" dirty="0"/>
              <a:t>Analyze in more detail </a:t>
            </a:r>
            <a:r>
              <a:rPr lang="ko-KR" altLang="en-US" dirty="0"/>
              <a:t>클릭하면 </a:t>
            </a:r>
            <a:r>
              <a:rPr lang="en-US" altLang="ko-KR" dirty="0"/>
              <a:t>50</a:t>
            </a:r>
            <a:r>
              <a:rPr lang="ko-KR" altLang="en-US" dirty="0"/>
              <a:t>개의 키워드 확인할 수 있음</a:t>
            </a:r>
            <a:endParaRPr lang="en-US" altLang="ko-KR" dirty="0"/>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-&gt; </a:t>
            </a:r>
            <a:r>
              <a:rPr lang="ko-KR" altLang="en-US" dirty="0"/>
              <a:t>상위 </a:t>
            </a:r>
            <a:r>
              <a:rPr lang="en-US" altLang="ko-KR" dirty="0"/>
              <a:t>5</a:t>
            </a:r>
            <a:r>
              <a:rPr lang="ko-KR" altLang="en-US" dirty="0"/>
              <a:t>건의 키워드 입력</a:t>
            </a:r>
          </a:p>
          <a:p>
            <a:endParaRPr lang="en-US" altLang="ko-KR" dirty="0"/>
          </a:p>
        </p:txBody>
      </p:sp>
    </p:spTree>
    <p:extLst>
      <p:ext uri="{BB962C8B-B14F-4D97-AF65-F5344CB8AC3E}">
        <p14:creationId xmlns:p14="http://schemas.microsoft.com/office/powerpoint/2010/main" val="41495170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ko-KR" altLang="en-US" dirty="0"/>
              <a:t>학과별 검색 식 </a:t>
            </a:r>
            <a:r>
              <a:rPr lang="en-US" altLang="ko-KR" dirty="0"/>
              <a:t>-&gt; Publication set</a:t>
            </a:r>
            <a:r>
              <a:rPr lang="ko-KR" altLang="en-US" dirty="0"/>
              <a:t>으로 구성 </a:t>
            </a:r>
            <a:r>
              <a:rPr lang="en-US" altLang="ko-KR" dirty="0"/>
              <a:t>-&gt; Overview module</a:t>
            </a:r>
            <a:r>
              <a:rPr lang="ko-KR" altLang="en-US" dirty="0"/>
              <a:t> </a:t>
            </a:r>
            <a:r>
              <a:rPr lang="en-US" altLang="ko-KR" dirty="0"/>
              <a:t>-&gt;</a:t>
            </a:r>
            <a:r>
              <a:rPr lang="ko-KR" altLang="en-US" dirty="0"/>
              <a:t> </a:t>
            </a:r>
            <a:r>
              <a:rPr lang="en-US" altLang="ko-KR" dirty="0"/>
              <a:t>Collaboration</a:t>
            </a:r>
            <a:endParaRPr lang="ko-KR" altLang="en-US" dirty="0"/>
          </a:p>
          <a:p>
            <a:endParaRPr lang="ko-KR" altLang="en-US" dirty="0"/>
          </a:p>
        </p:txBody>
      </p:sp>
    </p:spTree>
    <p:extLst>
      <p:ext uri="{BB962C8B-B14F-4D97-AF65-F5344CB8AC3E}">
        <p14:creationId xmlns:p14="http://schemas.microsoft.com/office/powerpoint/2010/main" val="14701924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slide with light photo and light text">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en-US" noProof="0" dirty="0"/>
              <a:t>Click on icon to select picture</a:t>
            </a:r>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6"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3635648920"/>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20" name="Text Placeholder 8"/>
          <p:cNvSpPr>
            <a:spLocks noGrp="1"/>
          </p:cNvSpPr>
          <p:nvPr>
            <p:ph type="body" sz="quarter" idx="23" hasCustomPrompt="1"/>
          </p:nvPr>
        </p:nvSpPr>
        <p:spPr>
          <a:xfrm>
            <a:off x="6361124" y="1419807"/>
            <a:ext cx="5062529" cy="4353063"/>
          </a:xfrm>
          <a:prstGeom prst="rect">
            <a:avLst/>
          </a:prstGeom>
        </p:spPr>
        <p:txBody>
          <a:bodyPr>
            <a:normAutofit/>
          </a:bodyPr>
          <a:lstStyle>
            <a:lvl1pPr marL="0" indent="0">
              <a:lnSpc>
                <a:spcPct val="100000"/>
              </a:lnSpc>
              <a:buFont typeface="Arial" charset="0"/>
              <a:buNone/>
              <a:defRPr sz="1600" b="0" baseline="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23"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397973908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bullets two column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8"/>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9"/>
          </p:nvPr>
        </p:nvSpPr>
        <p:spPr>
          <a:xfrm>
            <a:off x="11656217" y="2"/>
            <a:ext cx="535785" cy="359199"/>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
        <p:nvSpPr>
          <p:cNvPr id="9" name="Text Placeholder 8"/>
          <p:cNvSpPr>
            <a:spLocks noGrp="1"/>
          </p:cNvSpPr>
          <p:nvPr>
            <p:ph type="body" sz="quarter" idx="17" hasCustomPrompt="1"/>
          </p:nvPr>
        </p:nvSpPr>
        <p:spPr>
          <a:xfrm>
            <a:off x="6361123" y="1419806"/>
            <a:ext cx="5062528" cy="4353063"/>
          </a:xfrm>
          <a:prstGeom prst="rect">
            <a:avLst/>
          </a:prstGeom>
        </p:spPr>
        <p:txBody>
          <a:bodyPr/>
          <a:lstStyle>
            <a:lvl1pPr marL="285750" indent="-285750">
              <a:lnSpc>
                <a:spcPct val="100000"/>
              </a:lnSpc>
              <a:buFont typeface="Arial" panose="020B0604020202020204" pitchFamily="34" charset="0"/>
              <a:buChar char="•"/>
              <a:defRPr sz="1600" b="0"/>
            </a:lvl1pPr>
            <a:lvl2pPr marL="287338" indent="-287338">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p:txBody>
      </p:sp>
    </p:spTree>
    <p:extLst>
      <p:ext uri="{BB962C8B-B14F-4D97-AF65-F5344CB8AC3E}">
        <p14:creationId xmlns:p14="http://schemas.microsoft.com/office/powerpoint/2010/main" val="147517974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text and image on right side">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09600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6" name="Straight Connector 15"/>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dirty="0"/>
          </a:p>
        </p:txBody>
      </p:sp>
      <p:sp>
        <p:nvSpPr>
          <p:cNvPr id="8" name="Title 1"/>
          <p:cNvSpPr>
            <a:spLocks noGrp="1"/>
          </p:cNvSpPr>
          <p:nvPr>
            <p:ph type="title" hasCustomPrompt="1"/>
          </p:nvPr>
        </p:nvSpPr>
        <p:spPr>
          <a:xfrm>
            <a:off x="768353"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24" hasCustomPrompt="1"/>
          </p:nvPr>
        </p:nvSpPr>
        <p:spPr>
          <a:xfrm>
            <a:off x="768353"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15991939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text and image on left side">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2" name="Picture Placeholder 9"/>
          <p:cNvSpPr>
            <a:spLocks noGrp="1"/>
          </p:cNvSpPr>
          <p:nvPr>
            <p:ph type="pic" sz="quarter" idx="24"/>
          </p:nvPr>
        </p:nvSpPr>
        <p:spPr>
          <a:xfrm>
            <a:off x="0" y="0"/>
            <a:ext cx="6096000" cy="6858000"/>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16" name="Title 1"/>
          <p:cNvSpPr>
            <a:spLocks noGrp="1"/>
          </p:cNvSpPr>
          <p:nvPr>
            <p:ph type="title" hasCustomPrompt="1"/>
          </p:nvPr>
        </p:nvSpPr>
        <p:spPr>
          <a:xfrm>
            <a:off x="6325652" y="493834"/>
            <a:ext cx="5062529"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8" name="Text Placeholder 8"/>
          <p:cNvSpPr>
            <a:spLocks noGrp="1"/>
          </p:cNvSpPr>
          <p:nvPr>
            <p:ph type="body" sz="quarter" idx="25" hasCustomPrompt="1"/>
          </p:nvPr>
        </p:nvSpPr>
        <p:spPr>
          <a:xfrm>
            <a:off x="6325652" y="1419806"/>
            <a:ext cx="5062529"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4072971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text and content">
    <p:spTree>
      <p:nvGrpSpPr>
        <p:cNvPr id="1" name=""/>
        <p:cNvGrpSpPr/>
        <p:nvPr/>
      </p:nvGrpSpPr>
      <p:grpSpPr>
        <a:xfrm>
          <a:off x="0" y="0"/>
          <a:ext cx="0" cy="0"/>
          <a:chOff x="0" y="0"/>
          <a:chExt cx="0" cy="0"/>
        </a:xfrm>
      </p:grpSpPr>
      <p:sp>
        <p:nvSpPr>
          <p:cNvPr id="9"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10" name="Footer Placeholder 4"/>
          <p:cNvSpPr>
            <a:spLocks noGrp="1"/>
          </p:cNvSpPr>
          <p:nvPr>
            <p:ph type="ftr" sz="quarter" idx="16"/>
          </p:nvPr>
        </p:nvSpPr>
        <p:spPr>
          <a:xfrm>
            <a:off x="1392000" y="6041603"/>
            <a:ext cx="4114800" cy="216325"/>
          </a:xfrm>
          <a:prstGeom prst="rect">
            <a:avLst/>
          </a:prstGeom>
        </p:spPr>
        <p:txBody>
          <a:bodyPr/>
          <a:lstStyle/>
          <a:p>
            <a:endParaRPr lang="de-DE" dirty="0"/>
          </a:p>
        </p:txBody>
      </p:sp>
      <p:cxnSp>
        <p:nvCxnSpPr>
          <p:cNvPr id="11" name="Straight Connector 10"/>
          <p:cNvCxnSpPr/>
          <p:nvPr userDrawn="1"/>
        </p:nvCxnSpPr>
        <p:spPr>
          <a:xfrm flipV="1">
            <a:off x="768353" y="5924554"/>
            <a:ext cx="5327649"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15" name="Picture Placeholder 9"/>
          <p:cNvSpPr>
            <a:spLocks noGrp="1"/>
          </p:cNvSpPr>
          <p:nvPr>
            <p:ph type="pic" sz="quarter" idx="14"/>
          </p:nvPr>
        </p:nvSpPr>
        <p:spPr>
          <a:xfrm>
            <a:off x="4515557" y="1419806"/>
            <a:ext cx="6908095"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24" hasCustomPrompt="1"/>
          </p:nvPr>
        </p:nvSpPr>
        <p:spPr>
          <a:xfrm>
            <a:off x="768352" y="1419806"/>
            <a:ext cx="3521427" cy="4353063"/>
          </a:xfrm>
          <a:prstGeom prst="rect">
            <a:avLst/>
          </a:prstGeom>
        </p:spPr>
        <p:txBody>
          <a:bodyPr>
            <a:normAutofit/>
          </a:bodyPr>
          <a:lstStyle>
            <a:lvl1pPr marL="0" indent="0">
              <a:lnSpc>
                <a:spcPct val="100000"/>
              </a:lnSpc>
              <a:buFont typeface="Arial" charset="0"/>
              <a:buNone/>
              <a:defRPr sz="16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Tree>
    <p:extLst>
      <p:ext uri="{BB962C8B-B14F-4D97-AF65-F5344CB8AC3E}">
        <p14:creationId xmlns:p14="http://schemas.microsoft.com/office/powerpoint/2010/main" val="2669469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392000" y="6296345"/>
            <a:ext cx="4114800" cy="217085"/>
          </a:xfrm>
          <a:prstGeom prst="rect">
            <a:avLst/>
          </a:prstGeom>
        </p:spPr>
        <p:txBody>
          <a:bodyPr/>
          <a:lstStyle/>
          <a:p>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6" y="3101092"/>
            <a:ext cx="3905956" cy="3756909"/>
          </a:xfrm>
          <a:prstGeom prst="rect">
            <a:avLst/>
          </a:prstGeom>
        </p:spPr>
      </p:pic>
      <p:sp>
        <p:nvSpPr>
          <p:cNvPr id="6" name="Footer Placeholder 5"/>
          <p:cNvSpPr>
            <a:spLocks noGrp="1"/>
          </p:cNvSpPr>
          <p:nvPr>
            <p:ph type="ftr" sz="quarter" idx="11"/>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584572"/>
            <a:ext cx="8331199" cy="3773451"/>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4061495"/>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Quote with dark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en-US" noProof="0" dirty="0"/>
              <a:t>Drag picture to placeholder or click icon to add</a:t>
            </a:r>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chemeClr val="bg1"/>
                </a:solidFill>
              </a:defRPr>
            </a:lvl1pPr>
          </a:lstStyle>
          <a:p>
            <a:r>
              <a:rPr lang="en-US" dirty="0"/>
              <a:t>“Quote”</a:t>
            </a:r>
            <a:endParaRPr lang="de-DE" dirty="0"/>
          </a:p>
        </p:txBody>
      </p:sp>
    </p:spTree>
    <p:extLst>
      <p:ext uri="{BB962C8B-B14F-4D97-AF65-F5344CB8AC3E}">
        <p14:creationId xmlns:p14="http://schemas.microsoft.com/office/powerpoint/2010/main" val="98523752"/>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ote with light imag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12192000" cy="6858000"/>
          </a:xfrm>
          <a:prstGeom prst="rect">
            <a:avLst/>
          </a:prstGeom>
          <a:solidFill>
            <a:schemeClr val="bg1">
              <a:lumMod val="95000"/>
            </a:schemeClr>
          </a:solidFill>
        </p:spPr>
        <p:txBody>
          <a:bodyPr/>
          <a:lstStyle>
            <a:lvl1pPr marL="0" indent="0">
              <a:lnSpc>
                <a:spcPct val="100000"/>
              </a:lnSpc>
              <a:buNone/>
              <a:defRPr/>
            </a:lvl1pPr>
          </a:lstStyle>
          <a:p>
            <a:r>
              <a:rPr lang="nl-NL" dirty="0"/>
              <a:t>Drag </a:t>
            </a:r>
            <a:r>
              <a:rPr lang="en-US" noProof="0" dirty="0"/>
              <a:t>picture</a:t>
            </a:r>
            <a:r>
              <a:rPr lang="nl-NL" dirty="0"/>
              <a:t> to placeholder or click icon to add</a:t>
            </a:r>
            <a:endParaRPr lang="de-DE" dirty="0"/>
          </a:p>
        </p:txBody>
      </p:sp>
      <p:sp>
        <p:nvSpPr>
          <p:cNvPr id="4" name="Title 1">
            <a:extLst>
              <a:ext uri="{FF2B5EF4-FFF2-40B4-BE49-F238E27FC236}">
                <a16:creationId xmlns:a16="http://schemas.microsoft.com/office/drawing/2014/main" id="{143C7E15-6A7F-304C-9E96-52D4906FD97F}"/>
              </a:ext>
            </a:extLst>
          </p:cNvPr>
          <p:cNvSpPr>
            <a:spLocks noGrp="1"/>
          </p:cNvSpPr>
          <p:nvPr>
            <p:ph type="title" hasCustomPrompt="1"/>
          </p:nvPr>
        </p:nvSpPr>
        <p:spPr>
          <a:xfrm>
            <a:off x="768353" y="589651"/>
            <a:ext cx="7988788" cy="4240257"/>
          </a:xfrm>
          <a:prstGeom prst="rect">
            <a:avLst/>
          </a:prstGeom>
        </p:spPr>
        <p:txBody>
          <a:bodyPr lIns="0" rIns="0">
            <a:normAutofit/>
          </a:bodyPr>
          <a:lstStyle>
            <a:lvl1pPr marL="177800" indent="-177800">
              <a:lnSpc>
                <a:spcPct val="100000"/>
              </a:lnSpc>
              <a:defRPr sz="3600">
                <a:solidFill>
                  <a:srgbClr val="53565A"/>
                </a:solidFill>
              </a:defRPr>
            </a:lvl1pPr>
          </a:lstStyle>
          <a:p>
            <a:r>
              <a:rPr lang="en-US" dirty="0"/>
              <a:t>“Quote”</a:t>
            </a:r>
            <a:endParaRPr lang="de-DE" dirty="0"/>
          </a:p>
        </p:txBody>
      </p:sp>
    </p:spTree>
    <p:extLst>
      <p:ext uri="{BB962C8B-B14F-4D97-AF65-F5344CB8AC3E}">
        <p14:creationId xmlns:p14="http://schemas.microsoft.com/office/powerpoint/2010/main" val="237932787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illustration">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6361123" y="1419806"/>
            <a:ext cx="5062528" cy="4353063"/>
          </a:xfrm>
          <a:prstGeom prst="rect">
            <a:avLst/>
          </a:prstGeom>
          <a:solidFill>
            <a:schemeClr val="bg1">
              <a:lumMod val="85000"/>
            </a:schemeClr>
          </a:solidFill>
        </p:spPr>
        <p:txBody>
          <a:bodyPr/>
          <a:lstStyle>
            <a:lvl1pPr marL="0" indent="0">
              <a:lnSpc>
                <a:spcPct val="100000"/>
              </a:lnSpc>
              <a:buFontTx/>
              <a:buNone/>
              <a:defRPr/>
            </a:lvl1pPr>
          </a:lstStyle>
          <a:p>
            <a:r>
              <a:rPr lang="en-US" noProof="0" dirty="0"/>
              <a:t>Drag picture to placeholder or click icon to add</a:t>
            </a:r>
          </a:p>
        </p:txBody>
      </p:sp>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9"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698571075"/>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6361125" y="1419805"/>
            <a:ext cx="5062529" cy="4349375"/>
          </a:xfrm>
          <a:prstGeom prst="rect">
            <a:avLst/>
          </a:prstGeom>
        </p:spPr>
        <p:txBody>
          <a:bodyPr/>
          <a:lstStyle>
            <a:lvl1pPr marL="0" indent="0">
              <a:lnSpc>
                <a:spcPct val="100000"/>
              </a:lnSpc>
              <a:buNone/>
              <a:defRPr/>
            </a:lvl1pPr>
          </a:lstStyle>
          <a:p>
            <a:r>
              <a:rPr lang="en-US" noProof="0" dirty="0"/>
              <a:t>Click icon to add chart</a:t>
            </a:r>
          </a:p>
        </p:txBody>
      </p:sp>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6"/>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7"/>
          </p:nvPr>
        </p:nvSpPr>
        <p:spPr>
          <a:xfrm>
            <a:off x="11656217" y="2"/>
            <a:ext cx="535785" cy="359199"/>
          </a:xfrm>
          <a:prstGeom prst="rect">
            <a:avLst/>
          </a:prstGeom>
        </p:spPr>
        <p:txBody>
          <a:bodyPr/>
          <a:lstStyle/>
          <a:p>
            <a:endParaRPr lang="de-DE"/>
          </a:p>
        </p:txBody>
      </p:sp>
      <p:sp>
        <p:nvSpPr>
          <p:cNvPr id="9"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Text Placeholder 8"/>
          <p:cNvSpPr>
            <a:spLocks noGrp="1"/>
          </p:cNvSpPr>
          <p:nvPr>
            <p:ph type="body" sz="quarter" idx="13" hasCustomPrompt="1"/>
          </p:nvPr>
        </p:nvSpPr>
        <p:spPr>
          <a:xfrm>
            <a:off x="768351" y="1419806"/>
            <a:ext cx="5062528" cy="4353063"/>
          </a:xfrm>
          <a:prstGeom prst="rect">
            <a:avLst/>
          </a:prstGeom>
        </p:spPr>
        <p:txBody>
          <a:bodyPr/>
          <a:lstStyle>
            <a:lvl1pPr marL="285750" indent="-285750">
              <a:lnSpc>
                <a:spcPct val="100000"/>
              </a:lnSpc>
              <a:buFont typeface="Arial" panose="020B0604020202020204" pitchFamily="34" charset="0"/>
              <a:buChar char="•"/>
              <a:defRPr sz="1600" b="0" baseline="0"/>
            </a:lvl1pPr>
            <a:lvl2pPr marL="285750" indent="-285750">
              <a:lnSpc>
                <a:spcPct val="100000"/>
              </a:lnSpc>
              <a:buFont typeface="Arial" panose="020B0604020202020204" pitchFamily="34" charset="0"/>
              <a:buChar char="•"/>
              <a:defRPr sz="1300" b="0"/>
            </a:lvl2pPr>
            <a:lvl3pPr marL="447675" indent="-174625">
              <a:lnSpc>
                <a:spcPct val="100000"/>
              </a:lnSpc>
              <a:buFont typeface="Arial" panose="020B0604020202020204" pitchFamily="34" charset="0"/>
              <a:buChar char="−"/>
              <a:defRPr sz="1400" b="0"/>
            </a:lvl3pPr>
            <a:lvl4pPr marL="623888" indent="-176213">
              <a:lnSpc>
                <a:spcPct val="100000"/>
              </a:lnSpc>
              <a:tabLst/>
              <a:defRPr sz="1400" b="0"/>
            </a:lvl4pPr>
            <a:lvl5pPr marL="809625" indent="-185738">
              <a:lnSpc>
                <a:spcPct val="100000"/>
              </a:lnSpc>
              <a:defRPr sz="1400" b="0"/>
            </a:lvl5pPr>
            <a:lvl6pPr marL="1714500" indent="0">
              <a:buNone/>
              <a:defRPr/>
            </a:lvl6pPr>
          </a:lstStyle>
          <a:p>
            <a:pPr lvl="0"/>
            <a:r>
              <a:rPr lang="en-US" dirty="0"/>
              <a:t>Click to add text</a:t>
            </a:r>
          </a:p>
          <a:p>
            <a:pPr lvl="2"/>
            <a:r>
              <a:rPr lang="en-US" dirty="0"/>
              <a:t>Second level</a:t>
            </a:r>
          </a:p>
          <a:p>
            <a:pPr lvl="3"/>
            <a:r>
              <a:rPr lang="en-US" dirty="0"/>
              <a:t>Third level</a:t>
            </a:r>
          </a:p>
          <a:p>
            <a:pPr lvl="4"/>
            <a:r>
              <a:rPr lang="en-US" dirty="0"/>
              <a:t>Fourth level</a:t>
            </a:r>
            <a:endParaRPr lang="en-GB" dirty="0"/>
          </a:p>
          <a:p>
            <a:pPr lvl="0"/>
            <a:endParaRPr lang="en-US" dirty="0"/>
          </a:p>
        </p:txBody>
      </p:sp>
    </p:spTree>
    <p:extLst>
      <p:ext uri="{BB962C8B-B14F-4D97-AF65-F5344CB8AC3E}">
        <p14:creationId xmlns:p14="http://schemas.microsoft.com/office/powerpoint/2010/main" val="1028617921"/>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17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slide with dark text and light photo">
    <p:spTree>
      <p:nvGrpSpPr>
        <p:cNvPr id="1" name=""/>
        <p:cNvGrpSpPr/>
        <p:nvPr/>
      </p:nvGrpSpPr>
      <p:grpSpPr>
        <a:xfrm>
          <a:off x="0" y="0"/>
          <a:ext cx="0" cy="0"/>
          <a:chOff x="0" y="0"/>
          <a:chExt cx="0" cy="0"/>
        </a:xfrm>
      </p:grpSpPr>
      <p:sp>
        <p:nvSpPr>
          <p:cNvPr id="14" name="Picture Placeholder 13"/>
          <p:cNvSpPr>
            <a:spLocks noGrp="1"/>
          </p:cNvSpPr>
          <p:nvPr>
            <p:ph type="pic" sz="quarter" idx="15" hasCustomPrompt="1"/>
          </p:nvPr>
        </p:nvSpPr>
        <p:spPr>
          <a:xfrm>
            <a:off x="0" y="0"/>
            <a:ext cx="12192000" cy="6858000"/>
          </a:xfrm>
          <a:prstGeom prst="rect">
            <a:avLst/>
          </a:prstGeom>
          <a:solidFill>
            <a:srgbClr val="F2F2F2">
              <a:alpha val="7059"/>
            </a:srgbClr>
          </a:solidFill>
        </p:spPr>
        <p:txBody>
          <a:bodyPr>
            <a:normAutofit/>
          </a:bodyPr>
          <a:lstStyle>
            <a:lvl1pPr marL="0" indent="0" algn="r">
              <a:lnSpc>
                <a:spcPct val="100000"/>
              </a:lnSpc>
              <a:buNone/>
              <a:defRPr sz="1600" baseline="0"/>
            </a:lvl1pPr>
          </a:lstStyle>
          <a:p>
            <a:r>
              <a:rPr lang="de-DE" dirty="0"/>
              <a:t>Click on </a:t>
            </a:r>
            <a:r>
              <a:rPr lang="de-DE" dirty="0" err="1"/>
              <a:t>icon</a:t>
            </a:r>
            <a:r>
              <a:rPr lang="de-DE" dirty="0"/>
              <a:t> </a:t>
            </a:r>
            <a:r>
              <a:rPr lang="de-DE" dirty="0" err="1"/>
              <a:t>to</a:t>
            </a:r>
            <a:r>
              <a:rPr lang="de-DE" dirty="0"/>
              <a:t> </a:t>
            </a:r>
            <a:r>
              <a:rPr lang="de-DE" dirty="0" err="1"/>
              <a:t>select</a:t>
            </a:r>
            <a:r>
              <a:rPr lang="de-DE" dirty="0"/>
              <a:t> </a:t>
            </a:r>
            <a:r>
              <a:rPr lang="de-DE" dirty="0" err="1"/>
              <a:t>picture</a:t>
            </a:r>
            <a:endParaRPr lang="de-DE" dirty="0"/>
          </a:p>
        </p:txBody>
      </p:sp>
      <p:sp>
        <p:nvSpPr>
          <p:cNvPr id="2"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7" name="TextBox 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dirty="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9"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p:nvPr>
        </p:nvSpPr>
        <p:spPr>
          <a:xfrm>
            <a:off x="634455" y="671504"/>
            <a:ext cx="1049728"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891840852"/>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guide id="8" orient="horz">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2" y="1419804"/>
            <a:ext cx="10653857"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4176766561"/>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two charts">
    <p:spTree>
      <p:nvGrpSpPr>
        <p:cNvPr id="1" name=""/>
        <p:cNvGrpSpPr/>
        <p:nvPr/>
      </p:nvGrpSpPr>
      <p:grpSpPr>
        <a:xfrm>
          <a:off x="0" y="0"/>
          <a:ext cx="0" cy="0"/>
          <a:chOff x="0" y="0"/>
          <a:chExt cx="0" cy="0"/>
        </a:xfrm>
      </p:grpSpPr>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3" name="Chart Placeholder 5"/>
          <p:cNvSpPr>
            <a:spLocks noGrp="1"/>
          </p:cNvSpPr>
          <p:nvPr>
            <p:ph type="chart" sz="quarter" idx="19"/>
          </p:nvPr>
        </p:nvSpPr>
        <p:spPr>
          <a:xfrm>
            <a:off x="6361124"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
        <p:nvSpPr>
          <p:cNvPr id="14" name="Chart Placeholder 5"/>
          <p:cNvSpPr>
            <a:spLocks noGrp="1"/>
          </p:cNvSpPr>
          <p:nvPr>
            <p:ph type="chart" sz="quarter" idx="15"/>
          </p:nvPr>
        </p:nvSpPr>
        <p:spPr>
          <a:xfrm>
            <a:off x="768352" y="1419804"/>
            <a:ext cx="5062529"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1561230036"/>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hree charts">
    <p:spTree>
      <p:nvGrpSpPr>
        <p:cNvPr id="1" name=""/>
        <p:cNvGrpSpPr/>
        <p:nvPr/>
      </p:nvGrpSpPr>
      <p:grpSpPr>
        <a:xfrm>
          <a:off x="0" y="0"/>
          <a:ext cx="0" cy="0"/>
          <a:chOff x="0" y="0"/>
          <a:chExt cx="0" cy="0"/>
        </a:xfrm>
      </p:grpSpPr>
      <p:sp>
        <p:nvSpPr>
          <p:cNvPr id="6" name="Chart Placeholder 5"/>
          <p:cNvSpPr>
            <a:spLocks noGrp="1"/>
          </p:cNvSpPr>
          <p:nvPr>
            <p:ph type="chart" sz="quarter" idx="15"/>
          </p:nvPr>
        </p:nvSpPr>
        <p:spPr>
          <a:xfrm>
            <a:off x="76835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6"/>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7"/>
          </p:nvPr>
        </p:nvSpPr>
        <p:spPr>
          <a:xfrm>
            <a:off x="11656217" y="2"/>
            <a:ext cx="535785" cy="359199"/>
          </a:xfrm>
          <a:prstGeom prst="rect">
            <a:avLst/>
          </a:prstGeom>
        </p:spPr>
        <p:txBody>
          <a:bodyPr/>
          <a:lstStyle/>
          <a:p>
            <a:endParaRPr lang="de-DE"/>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8" name="Chart Placeholder 5"/>
          <p:cNvSpPr>
            <a:spLocks noGrp="1"/>
          </p:cNvSpPr>
          <p:nvPr>
            <p:ph type="chart" sz="quarter" idx="18"/>
          </p:nvPr>
        </p:nvSpPr>
        <p:spPr>
          <a:xfrm>
            <a:off x="4442534"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
        <p:nvSpPr>
          <p:cNvPr id="9" name="Chart Placeholder 5"/>
          <p:cNvSpPr>
            <a:spLocks noGrp="1"/>
          </p:cNvSpPr>
          <p:nvPr>
            <p:ph type="chart" sz="quarter" idx="19"/>
          </p:nvPr>
        </p:nvSpPr>
        <p:spPr>
          <a:xfrm>
            <a:off x="8116713" y="1425580"/>
            <a:ext cx="3306940" cy="4359368"/>
          </a:xfrm>
          <a:prstGeom prst="rect">
            <a:avLst/>
          </a:prstGeom>
        </p:spPr>
        <p:txBody>
          <a:bodyPr/>
          <a:lstStyle>
            <a:lvl1pPr marL="0" indent="0">
              <a:lnSpc>
                <a:spcPct val="100000"/>
              </a:lnSpc>
              <a:buNone/>
              <a:defRPr/>
            </a:lvl1pPr>
          </a:lstStyle>
          <a:p>
            <a:r>
              <a:rPr lang="en-US" noProof="0" dirty="0"/>
              <a:t>Click icon to add chart</a:t>
            </a:r>
          </a:p>
        </p:txBody>
      </p:sp>
    </p:spTree>
    <p:extLst>
      <p:ext uri="{BB962C8B-B14F-4D97-AF65-F5344CB8AC3E}">
        <p14:creationId xmlns:p14="http://schemas.microsoft.com/office/powerpoint/2010/main" val="141859279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cxnSp>
        <p:nvCxnSpPr>
          <p:cNvPr id="11" name="Straight Connector 10"/>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7"/>
          </p:nvPr>
        </p:nvSpPr>
        <p:spPr>
          <a:xfrm>
            <a:off x="1392000" y="6296345"/>
            <a:ext cx="4114800" cy="217085"/>
          </a:xfrm>
          <a:prstGeom prst="rect">
            <a:avLst/>
          </a:prstGeom>
        </p:spPr>
        <p:txBody>
          <a:bodyPr/>
          <a:lstStyle/>
          <a:p>
            <a:endParaRPr lang="de-DE"/>
          </a:p>
        </p:txBody>
      </p:sp>
      <p:sp>
        <p:nvSpPr>
          <p:cNvPr id="6" name="Footer Placeholder 5"/>
          <p:cNvSpPr>
            <a:spLocks noGrp="1"/>
          </p:cNvSpPr>
          <p:nvPr>
            <p:ph type="ftr" sz="quarter" idx="18"/>
          </p:nvPr>
        </p:nvSpPr>
        <p:spPr>
          <a:xfrm>
            <a:off x="11656217" y="2"/>
            <a:ext cx="535785" cy="359199"/>
          </a:xfrm>
          <a:prstGeom prst="rect">
            <a:avLst/>
          </a:prstGeom>
        </p:spPr>
        <p:txBody>
          <a:bodyPr/>
          <a:lstStyle/>
          <a:p>
            <a:endParaRPr lang="de-DE"/>
          </a:p>
        </p:txBody>
      </p:sp>
      <p:sp>
        <p:nvSpPr>
          <p:cNvPr id="10" name="Table Placeholder 6"/>
          <p:cNvSpPr>
            <a:spLocks noGrp="1"/>
          </p:cNvSpPr>
          <p:nvPr>
            <p:ph type="tbl" sz="quarter" idx="16"/>
          </p:nvPr>
        </p:nvSpPr>
        <p:spPr>
          <a:xfrm>
            <a:off x="768348" y="1419804"/>
            <a:ext cx="10653859" cy="4359368"/>
          </a:xfrm>
          <a:prstGeom prst="rect">
            <a:avLst/>
          </a:prstGeom>
        </p:spPr>
        <p:txBody>
          <a:bodyPr/>
          <a:lstStyle>
            <a:lvl1pPr marL="0" indent="0">
              <a:lnSpc>
                <a:spcPct val="100000"/>
              </a:lnSpc>
              <a:buNone/>
              <a:defRPr/>
            </a:lvl1pPr>
          </a:lstStyle>
          <a:p>
            <a:r>
              <a:rPr lang="en-US" noProof="0" dirty="0"/>
              <a:t>Click icon to add table</a:t>
            </a:r>
          </a:p>
        </p:txBody>
      </p:sp>
      <p:sp>
        <p:nvSpPr>
          <p:cNvPr id="7"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509467837"/>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12" name="Text Placeholder 11"/>
          <p:cNvSpPr>
            <a:spLocks noGrp="1"/>
          </p:cNvSpPr>
          <p:nvPr>
            <p:ph type="body" sz="quarter" idx="14" hasCustomPrompt="1"/>
          </p:nvPr>
        </p:nvSpPr>
        <p:spPr>
          <a:xfrm>
            <a:off x="645673" y="5526640"/>
            <a:ext cx="6816945" cy="598488"/>
          </a:xfrm>
          <a:prstGeom prst="rect">
            <a:avLst/>
          </a:prstGeom>
        </p:spPr>
        <p:txBody>
          <a:bodyPr>
            <a:noAutofit/>
          </a:bodyPr>
          <a:lstStyle>
            <a:lvl1pPr marL="0" indent="0">
              <a:lnSpc>
                <a:spcPct val="100000"/>
              </a:lnSpc>
              <a:spcBef>
                <a:spcPts val="0"/>
              </a:spcBef>
              <a:buNone/>
              <a:defRPr sz="1400">
                <a:solidFill>
                  <a:schemeClr val="tx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Department</a:t>
            </a:r>
            <a:br>
              <a:rPr lang="en-US" dirty="0"/>
            </a:br>
            <a:r>
              <a:rPr lang="en-US" dirty="0"/>
              <a:t>Date</a:t>
            </a:r>
            <a:endParaRPr lang="de-DE" dirty="0"/>
          </a:p>
        </p:txBody>
      </p:sp>
      <p:sp>
        <p:nvSpPr>
          <p:cNvPr id="7" name="TextBox 6"/>
          <p:cNvSpPr txBox="1"/>
          <p:nvPr userDrawn="1"/>
        </p:nvSpPr>
        <p:spPr>
          <a:xfrm>
            <a:off x="625684" y="2686385"/>
            <a:ext cx="5207000" cy="861774"/>
          </a:xfrm>
          <a:prstGeom prst="rect">
            <a:avLst/>
          </a:prstGeom>
          <a:noFill/>
        </p:spPr>
        <p:txBody>
          <a:bodyPr wrap="square" rtlCol="0">
            <a:spAutoFit/>
          </a:bodyPr>
          <a:lstStyle/>
          <a:p>
            <a:r>
              <a:rPr lang="en-US" sz="5000" kern="1200" noProof="0" dirty="0">
                <a:solidFill>
                  <a:schemeClr val="tx1"/>
                </a:solidFill>
                <a:latin typeface="+mj-lt"/>
                <a:ea typeface="+mj-ea"/>
                <a:cs typeface="+mj-cs"/>
              </a:rPr>
              <a:t>Thank you</a:t>
            </a:r>
          </a:p>
        </p:txBody>
      </p:sp>
      <p:pic>
        <p:nvPicPr>
          <p:cNvPr id="9" name="Picture 8">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0"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3389420995"/>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orient="horz" pos="373">
          <p15:clr>
            <a:srgbClr val="FBAE40"/>
          </p15:clr>
        </p15:guide>
        <p15:guide id="6" pos="5397">
          <p15:clr>
            <a:srgbClr val="FBAE40"/>
          </p15:clr>
        </p15:guide>
        <p15:guide id="7" orient="horz" pos="2867">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5607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609600" y="705205"/>
            <a:ext cx="10984425" cy="418645"/>
          </a:xfrm>
          <a:prstGeom prst="rect">
            <a:avLst/>
          </a:prstGeom>
        </p:spPr>
        <p:txBody>
          <a:bodyPr vert="horz" lIns="91440" tIns="45720" rIns="91440" bIns="45720" rtlCol="0" anchor="ctr">
            <a:noAutofit/>
          </a:bodyPr>
          <a:lstStyle>
            <a:lvl1pPr>
              <a:defRPr b="1"/>
            </a:lvl1pPr>
          </a:lstStyle>
          <a:p>
            <a:r>
              <a:rPr lang="ja-JP" altLang="en-US"/>
              <a:t>マスター タイトルの書式設定</a:t>
            </a:r>
            <a:endParaRPr lang="en-US" dirty="0"/>
          </a:p>
        </p:txBody>
      </p:sp>
      <p:sp>
        <p:nvSpPr>
          <p:cNvPr id="5" name="Content Placeholder 1"/>
          <p:cNvSpPr>
            <a:spLocks noGrp="1"/>
          </p:cNvSpPr>
          <p:nvPr>
            <p:ph idx="1"/>
          </p:nvPr>
        </p:nvSpPr>
        <p:spPr>
          <a:xfrm>
            <a:off x="609598" y="1500110"/>
            <a:ext cx="10984425" cy="4898146"/>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p:txBody>
      </p:sp>
    </p:spTree>
    <p:extLst>
      <p:ext uri="{BB962C8B-B14F-4D97-AF65-F5344CB8AC3E}">
        <p14:creationId xmlns:p14="http://schemas.microsoft.com/office/powerpoint/2010/main" val="157104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a:xfrm>
            <a:off x="161987" y="377405"/>
            <a:ext cx="11070239" cy="310991"/>
          </a:xfrm>
        </p:spPr>
        <p:txBody>
          <a:bodyPr/>
          <a:lstStyle/>
          <a:p>
            <a:r>
              <a:rPr lang="ko-KR" altLang="en-US"/>
              <a:t>마스터 제목 스타일 편집</a:t>
            </a:r>
            <a:endParaRPr lang="en-US"/>
          </a:p>
        </p:txBody>
      </p:sp>
      <p:sp>
        <p:nvSpPr>
          <p:cNvPr id="3" name="Content Placeholder 2"/>
          <p:cNvSpPr>
            <a:spLocks noGrp="1"/>
          </p:cNvSpPr>
          <p:nvPr>
            <p:ph idx="1"/>
          </p:nvPr>
        </p:nvSpPr>
        <p:spPr/>
        <p:txBody>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Footer Placeholder 3"/>
          <p:cNvSpPr>
            <a:spLocks noGrp="1"/>
          </p:cNvSpPr>
          <p:nvPr>
            <p:ph type="ftr" sz="quarter" idx="10"/>
          </p:nvPr>
        </p:nvSpPr>
        <p:spPr>
          <a:xfrm>
            <a:off x="11887384" y="37258"/>
            <a:ext cx="89" cy="125612"/>
          </a:xfrm>
          <a:prstGeom prst="rect">
            <a:avLst/>
          </a:prstGeom>
        </p:spPr>
        <p:txBody>
          <a:bodyPr/>
          <a:lstStyle>
            <a:lvl1pPr>
              <a:defRPr/>
            </a:lvl1pPr>
          </a:lstStyle>
          <a:p>
            <a:endParaRPr lang="en-US">
              <a:solidFill>
                <a:srgbClr val="53565A"/>
              </a:solidFill>
            </a:endParaRPr>
          </a:p>
        </p:txBody>
      </p:sp>
      <p:sp>
        <p:nvSpPr>
          <p:cNvPr id="6" name="Slide Number Placeholder 4"/>
          <p:cNvSpPr>
            <a:spLocks noGrp="1"/>
          </p:cNvSpPr>
          <p:nvPr>
            <p:ph type="sldNum" sz="quarter" idx="11"/>
          </p:nvPr>
        </p:nvSpPr>
        <p:spPr>
          <a:xfrm>
            <a:off x="11632310" y="6644210"/>
            <a:ext cx="255164" cy="188417"/>
          </a:xfrm>
          <a:prstGeom prst="rect">
            <a:avLst/>
          </a:prstGeom>
        </p:spPr>
        <p:txBody>
          <a:bodyPr/>
          <a:lstStyle>
            <a:lvl1pPr>
              <a:defRPr/>
            </a:lvl1pPr>
          </a:lstStyle>
          <a:p>
            <a:fld id="{DEE00221-5206-4C64-A5CD-650F8314ED2E}" type="slidenum">
              <a:rPr lang="en-US" smtClean="0">
                <a:solidFill>
                  <a:srgbClr val="53565A"/>
                </a:solidFill>
              </a:rPr>
              <a:pPr/>
              <a:t>‹#›</a:t>
            </a:fld>
            <a:endParaRPr lang="en-US">
              <a:solidFill>
                <a:srgbClr val="53565A"/>
              </a:solidFill>
            </a:endParaRPr>
          </a:p>
        </p:txBody>
      </p:sp>
    </p:spTree>
    <p:extLst>
      <p:ext uri="{BB962C8B-B14F-4D97-AF65-F5344CB8AC3E}">
        <p14:creationId xmlns:p14="http://schemas.microsoft.com/office/powerpoint/2010/main" val="33189122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066108A-20B4-4A3B-B14A-8FF50D931A8A}"/>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E116F237-1E89-4AB4-B648-A0FFDACF50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F2ADC34F-7BA5-4A83-AB87-0AE13948EBBB}"/>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928F8D81-E4BE-4D29-A30A-0E1B260A0DB5}"/>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EB042EE0-5B94-44C6-A4B6-14F666AE88B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655883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8D323BF-F303-46D4-9FBC-5DC026B1804C}"/>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95FF4C3C-98A7-4B83-81CA-ADB4E8AA599C}"/>
              </a:ext>
            </a:extLst>
          </p:cNvPr>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9FBB67BA-66B3-434A-A1DA-7A3ADA20EB60}"/>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F576CCA4-C329-4B5A-94B8-775E1328E41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07822B0A-6BA5-45E8-BD0F-17C176627E0C}"/>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108880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title slide with light text and dark photo">
    <p:spTree>
      <p:nvGrpSpPr>
        <p:cNvPr id="1" name=""/>
        <p:cNvGrpSpPr/>
        <p:nvPr/>
      </p:nvGrpSpPr>
      <p:grpSpPr>
        <a:xfrm>
          <a:off x="0" y="0"/>
          <a:ext cx="0" cy="0"/>
          <a:chOff x="0" y="0"/>
          <a:chExt cx="0" cy="0"/>
        </a:xfrm>
      </p:grpSpPr>
      <p:sp>
        <p:nvSpPr>
          <p:cNvPr id="14" name="AchtergrondBeeld"/>
          <p:cNvSpPr>
            <a:spLocks noGrp="1"/>
          </p:cNvSpPr>
          <p:nvPr>
            <p:ph type="pic" sz="quarter" idx="15" hasCustomPrompt="1"/>
          </p:nvPr>
        </p:nvSpPr>
        <p:spPr>
          <a:xfrm>
            <a:off x="0" y="0"/>
            <a:ext cx="12192000" cy="6858000"/>
          </a:xfrm>
          <a:prstGeom prst="rect">
            <a:avLst/>
          </a:prstGeom>
          <a:solidFill>
            <a:srgbClr val="3E4043">
              <a:alpha val="14902"/>
            </a:srgbClr>
          </a:solidFill>
        </p:spPr>
        <p:txBody>
          <a:bodyPr>
            <a:normAutofit/>
          </a:bodyPr>
          <a:lstStyle>
            <a:lvl1pPr marL="0" indent="0" algn="r">
              <a:lnSpc>
                <a:spcPct val="100000"/>
              </a:lnSpc>
              <a:buNone/>
              <a:defRPr sz="1600" baseline="0"/>
            </a:lvl1pPr>
          </a:lstStyle>
          <a:p>
            <a:r>
              <a:rPr lang="de-DE"/>
              <a:t>Click on icon to select picture</a:t>
            </a:r>
          </a:p>
        </p:txBody>
      </p:sp>
      <p:sp>
        <p:nvSpPr>
          <p:cNvPr id="12"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nSpc>
                <a:spcPct val="100000"/>
              </a:lnSpc>
              <a:spcBef>
                <a:spcPts val="0"/>
              </a:spcBef>
              <a:buNone/>
              <a:defRPr sz="1300">
                <a:solidFill>
                  <a:schemeClr val="bg1"/>
                </a:solidFill>
              </a:defRPr>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17" name="TextBox 16"/>
          <p:cNvSpPr txBox="1"/>
          <p:nvPr userDrawn="1"/>
        </p:nvSpPr>
        <p:spPr>
          <a:xfrm>
            <a:off x="-4741333" y="0"/>
            <a:ext cx="4550833" cy="1938992"/>
          </a:xfrm>
          <a:prstGeom prst="rect">
            <a:avLst/>
          </a:prstGeom>
          <a:solidFill>
            <a:srgbClr val="FFFF99"/>
          </a:solidFill>
        </p:spPr>
        <p:txBody>
          <a:bodyPr wrap="square" rtlCol="0">
            <a:spAutoFit/>
          </a:bodyPr>
          <a:lstStyle/>
          <a:p>
            <a:pPr defTabSz="914400"/>
            <a:r>
              <a:rPr lang="en-US" sz="1200">
                <a:solidFill>
                  <a:srgbClr val="333333"/>
                </a:solidFill>
                <a:latin typeface="Arial"/>
                <a:cs typeface="Arial"/>
              </a:rPr>
              <a:t>IMPORTANT!!  </a:t>
            </a:r>
          </a:p>
          <a:p>
            <a:pPr defTabSz="914400"/>
            <a:endParaRPr lang="en-US" sz="1200">
              <a:solidFill>
                <a:srgbClr val="333333"/>
              </a:solidFill>
              <a:latin typeface="Arial"/>
              <a:cs typeface="Arial"/>
            </a:endParaRPr>
          </a:p>
          <a:p>
            <a:pPr defTabSz="914400"/>
            <a:r>
              <a:rPr lang="en-US" sz="1200" dirty="0">
                <a:solidFill>
                  <a:srgbClr val="333333"/>
                </a:solidFill>
                <a:latin typeface="Arial"/>
                <a:cs typeface="Arial"/>
              </a:rPr>
              <a:t>If you insert or change the picture, select it, click right and choose </a:t>
            </a:r>
            <a:r>
              <a:rPr lang="en-US" sz="1200" dirty="0">
                <a:solidFill>
                  <a:schemeClr val="accent2"/>
                </a:solidFill>
                <a:latin typeface="Arial"/>
                <a:cs typeface="Arial"/>
              </a:rPr>
              <a:t>Send to back</a:t>
            </a:r>
            <a:r>
              <a:rPr lang="en-US" sz="1200" dirty="0">
                <a:solidFill>
                  <a:srgbClr val="333333"/>
                </a:solidFill>
                <a:latin typeface="Arial"/>
                <a:cs typeface="Arial"/>
              </a:rPr>
              <a:t> from the right click menu to make the logo and text visible.</a:t>
            </a:r>
          </a:p>
          <a:p>
            <a:pPr defTabSz="914400"/>
            <a:endParaRPr lang="en-US" sz="1200" dirty="0">
              <a:solidFill>
                <a:srgbClr val="333333"/>
              </a:solidFill>
              <a:latin typeface="Arial"/>
              <a:cs typeface="Arial"/>
            </a:endParaRPr>
          </a:p>
          <a:p>
            <a:pPr defTabSz="914400"/>
            <a:endParaRPr lang="en-US" sz="1200" dirty="0">
              <a:solidFill>
                <a:srgbClr val="333333"/>
              </a:solidFill>
              <a:latin typeface="Arial"/>
              <a:cs typeface="Arial"/>
            </a:endParaRPr>
          </a:p>
          <a:p>
            <a:pPr defTabSz="914400"/>
            <a:r>
              <a:rPr lang="en-US" sz="1200" baseline="0" dirty="0">
                <a:solidFill>
                  <a:srgbClr val="333333"/>
                </a:solidFill>
                <a:latin typeface="Arial"/>
                <a:cs typeface="Arial"/>
              </a:rPr>
              <a:t>To make you slides look as sophisticated and contemporary as possible, the easiest way is to use the guides to align text, graphs and images. Activate your GUIDES under the VIEW menu item. </a:t>
            </a:r>
            <a:endParaRPr lang="en-US" sz="1200" dirty="0">
              <a:solidFill>
                <a:srgbClr val="333333"/>
              </a:solidFill>
              <a:latin typeface="Arial"/>
              <a:cs typeface="Arial"/>
            </a:endParaRPr>
          </a:p>
        </p:txBody>
      </p:sp>
      <p:sp>
        <p:nvSpPr>
          <p:cNvPr id="20"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chemeClr val="bg1"/>
                </a:solidFill>
              </a:defRPr>
            </a:lvl1pPr>
          </a:lstStyle>
          <a:p>
            <a:r>
              <a:rPr lang="en-US" noProof="0" dirty="0"/>
              <a:t>Click to edit title max over 2x lines</a:t>
            </a:r>
          </a:p>
        </p:txBody>
      </p:sp>
      <p:sp>
        <p:nvSpPr>
          <p:cNvPr id="21"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sp>
        <p:nvSpPr>
          <p:cNvPr id="13" name="Text Placeholder 9"/>
          <p:cNvSpPr>
            <a:spLocks noGrp="1"/>
          </p:cNvSpPr>
          <p:nvPr>
            <p:ph type="body" sz="quarter" idx="13" hasCustomPrompt="1"/>
          </p:nvPr>
        </p:nvSpPr>
        <p:spPr>
          <a:xfrm>
            <a:off x="634455" y="671504"/>
            <a:ext cx="1051200"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p:spPr>
        <p:txBody>
          <a:bodyPr>
            <a:normAutofit/>
          </a:bodyPr>
          <a:lstStyle>
            <a:lvl1pPr>
              <a:defRPr sz="100">
                <a:solidFill>
                  <a:schemeClr val="bg1"/>
                </a:solidFill>
              </a:defRPr>
            </a:lvl1pPr>
          </a:lstStyle>
          <a:p>
            <a:pPr lvl="0"/>
            <a:r>
              <a:rPr lang="en-US"/>
              <a:t>Edit Master text styles v</a:t>
            </a: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741333" y="3572935"/>
            <a:ext cx="4550833" cy="3076935"/>
          </a:xfrm>
          <a:prstGeom prst="rect">
            <a:avLst/>
          </a:prstGeom>
        </p:spPr>
      </p:pic>
    </p:spTree>
    <p:extLst>
      <p:ext uri="{BB962C8B-B14F-4D97-AF65-F5344CB8AC3E}">
        <p14:creationId xmlns:p14="http://schemas.microsoft.com/office/powerpoint/2010/main" val="419664878"/>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151916-3C5F-466F-98D7-94AEB6E56DF0}"/>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2C376128-F9E7-40C3-AEED-3415F3C427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날짜 개체 틀 3">
            <a:extLst>
              <a:ext uri="{FF2B5EF4-FFF2-40B4-BE49-F238E27FC236}">
                <a16:creationId xmlns:a16="http://schemas.microsoft.com/office/drawing/2014/main" id="{8E1517D7-A0FA-4A19-BAB0-B6B2B3DD8591}"/>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C01AD680-77D2-4070-B00F-46DEFB4E263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FE32A365-D7AC-4DC8-ABCE-31322B7EB36C}"/>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336098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2523701-A62E-4E1C-AAFF-6B53F4F0C722}"/>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9C598660-22D2-4779-98D9-3629360F9C36}"/>
              </a:ext>
            </a:extLst>
          </p:cNvPr>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내용 개체 틀 3">
            <a:extLst>
              <a:ext uri="{FF2B5EF4-FFF2-40B4-BE49-F238E27FC236}">
                <a16:creationId xmlns:a16="http://schemas.microsoft.com/office/drawing/2014/main" id="{205BD1C0-4412-40C6-9B27-12BE6A4C9E97}"/>
              </a:ext>
            </a:extLst>
          </p:cNvPr>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날짜 개체 틀 4">
            <a:extLst>
              <a:ext uri="{FF2B5EF4-FFF2-40B4-BE49-F238E27FC236}">
                <a16:creationId xmlns:a16="http://schemas.microsoft.com/office/drawing/2014/main" id="{202F95FB-07F6-474D-B777-8137EC167089}"/>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FEF55594-78CB-492F-9C60-05C903849E5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E2BCE982-F80C-4487-9CB6-41E37D6E13EB}"/>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13189334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C268FDB-AE95-4C24-8894-BE0DD951EB5A}"/>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C7588A35-B9DE-4F13-AC4D-B7250FA866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내용 개체 틀 3">
            <a:extLst>
              <a:ext uri="{FF2B5EF4-FFF2-40B4-BE49-F238E27FC236}">
                <a16:creationId xmlns:a16="http://schemas.microsoft.com/office/drawing/2014/main" id="{35BF9575-9FBE-4CEF-AF42-96E1725928AA}"/>
              </a:ext>
            </a:extLst>
          </p:cNvPr>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5" name="텍스트 개체 틀 4">
            <a:extLst>
              <a:ext uri="{FF2B5EF4-FFF2-40B4-BE49-F238E27FC236}">
                <a16:creationId xmlns:a16="http://schemas.microsoft.com/office/drawing/2014/main" id="{CFDB6602-00F3-4811-BF11-4681AD15D2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내용 개체 틀 5">
            <a:extLst>
              <a:ext uri="{FF2B5EF4-FFF2-40B4-BE49-F238E27FC236}">
                <a16:creationId xmlns:a16="http://schemas.microsoft.com/office/drawing/2014/main" id="{F220C624-C6DC-4AE8-B665-3B7CBD33D51E}"/>
              </a:ext>
            </a:extLst>
          </p:cNvPr>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7" name="날짜 개체 틀 6">
            <a:extLst>
              <a:ext uri="{FF2B5EF4-FFF2-40B4-BE49-F238E27FC236}">
                <a16:creationId xmlns:a16="http://schemas.microsoft.com/office/drawing/2014/main" id="{44520152-80D4-40A2-A094-AECF3CCC7E1E}"/>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8" name="바닥글 개체 틀 7">
            <a:extLst>
              <a:ext uri="{FF2B5EF4-FFF2-40B4-BE49-F238E27FC236}">
                <a16:creationId xmlns:a16="http://schemas.microsoft.com/office/drawing/2014/main" id="{DF8C35DB-061C-4B56-B9EC-8822F2DFD8E0}"/>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9EDE3726-F777-4B09-9ACF-515D6DE3810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125080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2C33436-E688-4EF4-B60D-976B8EB45813}"/>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4854E1C2-DE5C-4A54-905D-C41BF7B6E723}"/>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4" name="바닥글 개체 틀 3">
            <a:extLst>
              <a:ext uri="{FF2B5EF4-FFF2-40B4-BE49-F238E27FC236}">
                <a16:creationId xmlns:a16="http://schemas.microsoft.com/office/drawing/2014/main" id="{95BB940B-A48A-4456-9E78-E101DB46AD22}"/>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93AE0911-391C-4AC8-9184-5DE7E0A4676B}"/>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4929941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78B043D2-8D38-4BF3-8AD1-7F833F962CEC}"/>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3" name="바닥글 개체 틀 2">
            <a:extLst>
              <a:ext uri="{FF2B5EF4-FFF2-40B4-BE49-F238E27FC236}">
                <a16:creationId xmlns:a16="http://schemas.microsoft.com/office/drawing/2014/main" id="{46B49E70-EB04-4A2E-ABB8-6BFEBDBA6708}"/>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67917885-0318-4259-A929-8953AE04849F}"/>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3336933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ABCC359-B3FB-40BE-9BD4-086315EBBC56}"/>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6A01663B-4BCF-4A5D-94EF-E15752AC31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텍스트 개체 틀 3">
            <a:extLst>
              <a:ext uri="{FF2B5EF4-FFF2-40B4-BE49-F238E27FC236}">
                <a16:creationId xmlns:a16="http://schemas.microsoft.com/office/drawing/2014/main" id="{83A2BF95-8708-4576-A93F-A3D20B9209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0885FADD-A73F-4F99-B905-83B7305FEE8B}"/>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B3B7D3EF-1364-4803-B9ED-07C253DB198C}"/>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624430B4-8F02-4D6B-A251-F03E86D91A18}"/>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5299441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1E90009-F438-4CA1-AC8B-46960226F378}"/>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E20E2002-AB82-428A-A6DF-B4849D1A0F8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EF7235A3-E51B-4821-ADC7-4DE9DA0BF1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날짜 개체 틀 4">
            <a:extLst>
              <a:ext uri="{FF2B5EF4-FFF2-40B4-BE49-F238E27FC236}">
                <a16:creationId xmlns:a16="http://schemas.microsoft.com/office/drawing/2014/main" id="{73173549-9E2C-4B4E-A7E2-F925BBDB3760}"/>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6" name="바닥글 개체 틀 5">
            <a:extLst>
              <a:ext uri="{FF2B5EF4-FFF2-40B4-BE49-F238E27FC236}">
                <a16:creationId xmlns:a16="http://schemas.microsoft.com/office/drawing/2014/main" id="{66E8A988-2E74-4734-B68D-5C3EB42938E5}"/>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AD92B09F-3F1F-4581-9B42-356F5B77D845}"/>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38596647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897C9C5-DB70-4487-B8BF-6E09F22D7440}"/>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F3C4DFF6-6C30-4AC4-8142-8BE938DCADB9}"/>
              </a:ext>
            </a:extLst>
          </p:cNvPr>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26DBECFB-598F-4F0B-B131-50B4B46C7F38}"/>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468764FF-7730-4BCD-A48F-38C20B025FE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8F7D4E00-D445-427C-8C25-2B69482ADEA3}"/>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8965102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2ABBB344-12E9-47C3-B3EE-98D0F62D64C4}"/>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61C053B4-2B79-42E4-940A-96038796849D}"/>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CE8B685-7AEC-435B-900C-270D4AE13A0A}"/>
              </a:ext>
            </a:extLst>
          </p:cNvPr>
          <p:cNvSpPr>
            <a:spLocks noGrp="1"/>
          </p:cNvSpPr>
          <p:nvPr>
            <p:ph type="dt" sz="half" idx="10"/>
          </p:nvPr>
        </p:nvSpPr>
        <p:spPr/>
        <p:txBody>
          <a:body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6786E4DC-6AFD-40FA-BC81-0AE22F212AA8}"/>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6DA7556-904E-4A53-B716-01CD8F80E27E}"/>
              </a:ext>
            </a:extLst>
          </p:cNvPr>
          <p:cNvSpPr>
            <a:spLocks noGrp="1"/>
          </p:cNvSpPr>
          <p:nvPr>
            <p:ph type="sldNum" sz="quarter" idx="12"/>
          </p:nvPr>
        </p:nvSpPr>
        <p:spPr/>
        <p:txBody>
          <a:body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7789529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r>
              <a:rPr lang="de-DE"/>
              <a:t>‹#›</a:t>
            </a:r>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282928956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in title slide with subtitle">
    <p:spTree>
      <p:nvGrpSpPr>
        <p:cNvPr id="1" name=""/>
        <p:cNvGrpSpPr/>
        <p:nvPr/>
      </p:nvGrpSpPr>
      <p:grpSpPr>
        <a:xfrm>
          <a:off x="0" y="0"/>
          <a:ext cx="0" cy="0"/>
          <a:chOff x="0" y="0"/>
          <a:chExt cx="0" cy="0"/>
        </a:xfrm>
      </p:grpSpPr>
      <p:sp>
        <p:nvSpPr>
          <p:cNvPr id="18" name="Text Placeholder 11"/>
          <p:cNvSpPr>
            <a:spLocks noGrp="1"/>
          </p:cNvSpPr>
          <p:nvPr>
            <p:ph type="body" sz="quarter" idx="14" hasCustomPrompt="1"/>
          </p:nvPr>
        </p:nvSpPr>
        <p:spPr>
          <a:xfrm>
            <a:off x="634457" y="5768434"/>
            <a:ext cx="6816945" cy="653335"/>
          </a:xfrm>
          <a:prstGeom prst="rect">
            <a:avLst/>
          </a:prstGeom>
        </p:spPr>
        <p:txBody>
          <a:bodyPr>
            <a:normAutofit/>
          </a:bodyPr>
          <a:lstStyle>
            <a:lvl1pPr marL="0" indent="0" algn="l">
              <a:lnSpc>
                <a:spcPct val="100000"/>
              </a:lnSpc>
              <a:spcBef>
                <a:spcPts val="0"/>
              </a:spcBef>
              <a:buFont typeface="Arial" charset="0"/>
              <a:buNone/>
              <a:defRPr sz="1300"/>
            </a:lvl1pPr>
            <a:lvl2pPr marL="0" indent="0">
              <a:buNone/>
              <a:defRPr sz="1000"/>
            </a:lvl2pPr>
            <a:lvl3pPr marL="0" indent="0">
              <a:buNone/>
              <a:defRPr sz="1000"/>
            </a:lvl3pPr>
            <a:lvl4pPr marL="0" indent="0">
              <a:buNone/>
              <a:defRPr sz="1000"/>
            </a:lvl4pPr>
            <a:lvl5pPr marL="0" indent="0">
              <a:buNone/>
              <a:defRPr sz="1000"/>
            </a:lvl5pPr>
          </a:lstStyle>
          <a:p>
            <a:pPr lvl="0"/>
            <a:r>
              <a:rPr lang="en-US" dirty="0"/>
              <a:t>Month, year</a:t>
            </a:r>
            <a:br>
              <a:rPr lang="en-US" dirty="0"/>
            </a:br>
            <a:r>
              <a:rPr lang="en-US" dirty="0"/>
              <a:t>Name presenter</a:t>
            </a:r>
            <a:endParaRPr lang="de-DE" dirty="0"/>
          </a:p>
        </p:txBody>
      </p:sp>
      <p:sp>
        <p:nvSpPr>
          <p:cNvPr id="8" name="Title 1"/>
          <p:cNvSpPr>
            <a:spLocks noGrp="1"/>
          </p:cNvSpPr>
          <p:nvPr>
            <p:ph type="ctrTitle" hasCustomPrompt="1"/>
          </p:nvPr>
        </p:nvSpPr>
        <p:spPr>
          <a:xfrm>
            <a:off x="634457" y="2212624"/>
            <a:ext cx="6816945" cy="2325511"/>
          </a:xfrm>
          <a:prstGeom prst="rect">
            <a:avLst/>
          </a:prstGeom>
        </p:spPr>
        <p:txBody>
          <a:bodyPr anchor="t" anchorCtr="0">
            <a:normAutofit/>
          </a:bodyPr>
          <a:lstStyle>
            <a:lvl1pPr algn="l">
              <a:lnSpc>
                <a:spcPct val="100000"/>
              </a:lnSpc>
              <a:defRPr sz="3800">
                <a:solidFill>
                  <a:srgbClr val="53565A"/>
                </a:solidFill>
              </a:defRPr>
            </a:lvl1pPr>
          </a:lstStyle>
          <a:p>
            <a:r>
              <a:rPr lang="en-US" noProof="0" dirty="0"/>
              <a:t>Click to edit title max over 2x lines</a:t>
            </a:r>
          </a:p>
        </p:txBody>
      </p:sp>
      <p:sp>
        <p:nvSpPr>
          <p:cNvPr id="10" name="Text Placeholder 6"/>
          <p:cNvSpPr>
            <a:spLocks noGrp="1"/>
          </p:cNvSpPr>
          <p:nvPr>
            <p:ph type="body" sz="quarter" idx="16" hasCustomPrompt="1"/>
          </p:nvPr>
        </p:nvSpPr>
        <p:spPr>
          <a:xfrm>
            <a:off x="634457" y="4651023"/>
            <a:ext cx="6816945" cy="1016000"/>
          </a:xfrm>
          <a:prstGeom prst="rect">
            <a:avLst/>
          </a:prstGeom>
        </p:spPr>
        <p:txBody>
          <a:bodyPr>
            <a:normAutofit/>
          </a:bodyPr>
          <a:lstStyle>
            <a:lvl1pPr marL="0" indent="0">
              <a:lnSpc>
                <a:spcPct val="100000"/>
              </a:lnSpc>
              <a:buNone/>
              <a:defRPr sz="2000">
                <a:solidFill>
                  <a:srgbClr val="FF6C00"/>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Subtitle</a:t>
            </a:r>
            <a:endParaRPr lang="de-DE" dirty="0"/>
          </a:p>
        </p:txBody>
      </p:sp>
      <p:pic>
        <p:nvPicPr>
          <p:cNvPr id="7" name="Picture 6">
            <a:extLst>
              <a:ext uri="{FF2B5EF4-FFF2-40B4-BE49-F238E27FC236}">
                <a16:creationId xmlns:a16="http://schemas.microsoft.com/office/drawing/2014/main" id="{8ED1E7E9-0B74-D54C-8C9A-067E1D0C0E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045571" y="1711572"/>
            <a:ext cx="5146429" cy="5146429"/>
          </a:xfrm>
          <a:prstGeom prst="rect">
            <a:avLst/>
          </a:prstGeom>
        </p:spPr>
      </p:pic>
      <p:sp>
        <p:nvSpPr>
          <p:cNvPr id="12" name="Text Placeholder 9"/>
          <p:cNvSpPr>
            <a:spLocks noGrp="1"/>
          </p:cNvSpPr>
          <p:nvPr>
            <p:ph type="body" sz="quarter" idx="13"/>
          </p:nvPr>
        </p:nvSpPr>
        <p:spPr>
          <a:xfrm>
            <a:off x="634455" y="671504"/>
            <a:ext cx="1049728"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p:spPr>
        <p:txBody>
          <a:bodyPr>
            <a:noAutofit/>
          </a:bodyPr>
          <a:lstStyle>
            <a:lvl1pPr>
              <a:defRPr sz="100"/>
            </a:lvl1pPr>
          </a:lstStyle>
          <a:p>
            <a:pPr lvl="0"/>
            <a:r>
              <a:rPr lang="en-US"/>
              <a:t>Edit Master text styles</a:t>
            </a:r>
          </a:p>
        </p:txBody>
      </p:sp>
    </p:spTree>
    <p:extLst>
      <p:ext uri="{BB962C8B-B14F-4D97-AF65-F5344CB8AC3E}">
        <p14:creationId xmlns:p14="http://schemas.microsoft.com/office/powerpoint/2010/main" val="1335902776"/>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966608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0376861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40852728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21257599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FAD9D4-A0EB-47DF-869E-0BFCA4C3E59B}" type="datetimeFigureOut">
              <a:rPr lang="en-US" smtClean="0"/>
              <a:t>7/30/2020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42066685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FAD9D4-A0EB-47DF-869E-0BFCA4C3E59B}" type="datetimeFigureOut">
              <a:rPr lang="en-US" smtClean="0"/>
              <a:t>7/30/2020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608282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FAD9D4-A0EB-47DF-869E-0BFCA4C3E59B}" type="datetimeFigureOut">
              <a:rPr lang="en-US" smtClean="0"/>
              <a:t>7/30/2020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0277325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0081338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FAD9D4-A0EB-47DF-869E-0BFCA4C3E59B}" type="datetimeFigureOut">
              <a:rPr lang="en-US" smtClean="0"/>
              <a:t>7/30/2020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32292865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1493246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392000" y="6296345"/>
            <a:ext cx="4114800" cy="217085"/>
          </a:xfrm>
          <a:prstGeom prst="rect">
            <a:avLst/>
          </a:prstGeom>
        </p:spPr>
        <p:txBody>
          <a:bodyPr/>
          <a:lstStyle/>
          <a:p>
            <a:endParaRPr lang="de-DE"/>
          </a:p>
        </p:txBody>
      </p:sp>
      <p:sp>
        <p:nvSpPr>
          <p:cNvPr id="4" name="Footer Placeholder 3"/>
          <p:cNvSpPr>
            <a:spLocks noGrp="1"/>
          </p:cNvSpPr>
          <p:nvPr>
            <p:ph type="ftr" sz="quarter" idx="11"/>
          </p:nvPr>
        </p:nvSpPr>
        <p:spPr>
          <a:xfrm>
            <a:off x="11656217" y="2"/>
            <a:ext cx="535785" cy="359199"/>
          </a:xfrm>
          <a:prstGeom prst="rect">
            <a:avLst/>
          </a:prstGeom>
        </p:spPr>
        <p:txBody>
          <a:bodyPr/>
          <a:lstStyle/>
          <a:p>
            <a:endParaRPr lang="de-DE"/>
          </a:p>
        </p:txBody>
      </p:sp>
      <p:pic>
        <p:nvPicPr>
          <p:cNvPr id="5" name="Picture 4"/>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a:off x="-1" y="-575733"/>
            <a:ext cx="12185324" cy="1639281"/>
          </a:xfrm>
          <a:prstGeom prst="rect">
            <a:avLst/>
          </a:prstGeom>
        </p:spPr>
      </p:pic>
      <p:sp>
        <p:nvSpPr>
          <p:cNvPr id="7" name="Text Placeholder 6"/>
          <p:cNvSpPr>
            <a:spLocks noGrp="1"/>
          </p:cNvSpPr>
          <p:nvPr>
            <p:ph type="body" sz="quarter" idx="15" hasCustomPrompt="1"/>
          </p:nvPr>
        </p:nvSpPr>
        <p:spPr>
          <a:xfrm>
            <a:off x="1446126" y="1620555"/>
            <a:ext cx="9299753" cy="1884644"/>
          </a:xfrm>
          <a:prstGeom prst="rect">
            <a:avLst/>
          </a:prstGeom>
        </p:spPr>
        <p:txBody>
          <a:bodyPr anchor="b">
            <a:noAutofit/>
          </a:bodyPr>
          <a:lstStyle>
            <a:lvl1pPr marL="0" indent="0" algn="ctr">
              <a:lnSpc>
                <a:spcPct val="100000"/>
              </a:lnSpc>
              <a:buNone/>
              <a:defRPr sz="4000">
                <a:solidFill>
                  <a:schemeClr val="tx1"/>
                </a:solidFill>
              </a:defRPr>
            </a:lvl1pPr>
            <a:lvl2pPr marL="342900" indent="0">
              <a:lnSpc>
                <a:spcPts val="3600"/>
              </a:lnSpc>
              <a:buNone/>
              <a:defRPr sz="3000">
                <a:solidFill>
                  <a:srgbClr val="FF6C00"/>
                </a:solidFill>
              </a:defRPr>
            </a:lvl2pPr>
            <a:lvl3pPr marL="685800" indent="0">
              <a:lnSpc>
                <a:spcPts val="3600"/>
              </a:lnSpc>
              <a:buNone/>
              <a:defRPr sz="3000">
                <a:solidFill>
                  <a:srgbClr val="FF6C00"/>
                </a:solidFill>
              </a:defRPr>
            </a:lvl3pPr>
            <a:lvl4pPr marL="1028700" indent="0">
              <a:lnSpc>
                <a:spcPts val="3600"/>
              </a:lnSpc>
              <a:buNone/>
              <a:defRPr sz="3000">
                <a:solidFill>
                  <a:srgbClr val="FF6C00"/>
                </a:solidFill>
              </a:defRPr>
            </a:lvl4pPr>
            <a:lvl5pPr marL="1371600" indent="0">
              <a:lnSpc>
                <a:spcPts val="3600"/>
              </a:lnSpc>
              <a:buNone/>
              <a:defRPr sz="3000">
                <a:solidFill>
                  <a:srgbClr val="FF6C00"/>
                </a:solidFill>
              </a:defRPr>
            </a:lvl5pPr>
          </a:lstStyle>
          <a:p>
            <a:pPr lvl="0"/>
            <a:r>
              <a:rPr lang="en-US" dirty="0"/>
              <a:t>Click to edit title</a:t>
            </a:r>
            <a:br>
              <a:rPr lang="en-US" dirty="0"/>
            </a:br>
            <a:r>
              <a:rPr lang="en-US" dirty="0"/>
              <a:t>max over 2x lines</a:t>
            </a:r>
            <a:endParaRPr lang="de-DE" dirty="0"/>
          </a:p>
        </p:txBody>
      </p:sp>
      <p:sp>
        <p:nvSpPr>
          <p:cNvPr id="9" name="Title 1"/>
          <p:cNvSpPr>
            <a:spLocks noGrp="1"/>
          </p:cNvSpPr>
          <p:nvPr>
            <p:ph type="title" hasCustomPrompt="1"/>
          </p:nvPr>
        </p:nvSpPr>
        <p:spPr>
          <a:xfrm>
            <a:off x="1446126" y="3522132"/>
            <a:ext cx="9299753" cy="880535"/>
          </a:xfrm>
        </p:spPr>
        <p:txBody>
          <a:bodyPr anchor="t">
            <a:noAutofit/>
          </a:bodyPr>
          <a:lstStyle>
            <a:lvl1pPr algn="ctr">
              <a:lnSpc>
                <a:spcPct val="100000"/>
              </a:lnSpc>
              <a:defRPr sz="2000">
                <a:solidFill>
                  <a:schemeClr val="tx2"/>
                </a:solidFill>
              </a:defRPr>
            </a:lvl1pPr>
          </a:lstStyle>
          <a:p>
            <a:r>
              <a:rPr lang="en-US" dirty="0"/>
              <a:t>Subtitle</a:t>
            </a:r>
            <a:endParaRPr lang="de-DE" dirty="0"/>
          </a:p>
        </p:txBody>
      </p:sp>
    </p:spTree>
    <p:extLst>
      <p:ext uri="{BB962C8B-B14F-4D97-AF65-F5344CB8AC3E}">
        <p14:creationId xmlns:p14="http://schemas.microsoft.com/office/powerpoint/2010/main" val="6234434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FAD9D4-A0EB-47DF-869E-0BFCA4C3E59B}" type="datetimeFigureOut">
              <a:rPr lang="en-US" smtClean="0"/>
              <a:t>7/30/2020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92EDBC2-4B2E-4A8A-998D-6C0B2E9DC6DE}" type="slidenum">
              <a:rPr lang="en-US" smtClean="0"/>
              <a:t>‹#›</a:t>
            </a:fld>
            <a:endParaRPr lang="en-US"/>
          </a:p>
        </p:txBody>
      </p:sp>
    </p:spTree>
    <p:extLst>
      <p:ext uri="{BB962C8B-B14F-4D97-AF65-F5344CB8AC3E}">
        <p14:creationId xmlns:p14="http://schemas.microsoft.com/office/powerpoint/2010/main" val="271472753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Quote">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1392000" y="6296345"/>
            <a:ext cx="4114800" cy="217085"/>
          </a:xfrm>
          <a:prstGeom prst="rect">
            <a:avLst/>
          </a:prstGeom>
        </p:spPr>
        <p:txBody>
          <a:bodyPr/>
          <a:lstStyle/>
          <a:p>
            <a:endParaRPr lang="de-DE"/>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86046" y="3101092"/>
            <a:ext cx="3905956" cy="3756909"/>
          </a:xfrm>
          <a:prstGeom prst="rect">
            <a:avLst/>
          </a:prstGeom>
        </p:spPr>
      </p:pic>
      <p:sp>
        <p:nvSpPr>
          <p:cNvPr id="6" name="Footer Placeholder 5"/>
          <p:cNvSpPr>
            <a:spLocks noGrp="1"/>
          </p:cNvSpPr>
          <p:nvPr>
            <p:ph type="ftr" sz="quarter" idx="11"/>
          </p:nvPr>
        </p:nvSpPr>
        <p:spPr>
          <a:xfrm>
            <a:off x="11656217" y="2"/>
            <a:ext cx="535785" cy="359199"/>
          </a:xfrm>
          <a:prstGeom prst="rect">
            <a:avLst/>
          </a:prstGeom>
        </p:spPr>
        <p:txBody>
          <a:bodyPr/>
          <a:lstStyle/>
          <a:p>
            <a:r>
              <a:rPr lang="de-DE"/>
              <a:t>‹#›</a:t>
            </a:r>
          </a:p>
        </p:txBody>
      </p:sp>
      <p:sp>
        <p:nvSpPr>
          <p:cNvPr id="7" name="Title 1"/>
          <p:cNvSpPr>
            <a:spLocks noGrp="1"/>
          </p:cNvSpPr>
          <p:nvPr>
            <p:ph type="title" hasCustomPrompt="1"/>
          </p:nvPr>
        </p:nvSpPr>
        <p:spPr>
          <a:xfrm>
            <a:off x="768353" y="584572"/>
            <a:ext cx="8331199" cy="3773451"/>
          </a:xfrm>
          <a:prstGeom prst="rect">
            <a:avLst/>
          </a:prstGeom>
        </p:spPr>
        <p:txBody>
          <a:bodyPr lIns="0" tIns="0" rIns="0">
            <a:normAutofit/>
          </a:bodyPr>
          <a:lstStyle>
            <a:lvl1pPr marL="177800" indent="-177800">
              <a:lnSpc>
                <a:spcPct val="100000"/>
              </a:lnSpc>
              <a:defRPr sz="3600" baseline="0">
                <a:solidFill>
                  <a:srgbClr val="FF6C00"/>
                </a:solidFill>
              </a:defRPr>
            </a:lvl1pPr>
          </a:lstStyle>
          <a:p>
            <a:r>
              <a:rPr lang="en-US" dirty="0"/>
              <a:t>“Quote</a:t>
            </a:r>
            <a:r>
              <a:rPr lang="de-DE" dirty="0"/>
              <a:t>”</a:t>
            </a:r>
          </a:p>
        </p:txBody>
      </p:sp>
      <p:cxnSp>
        <p:nvCxnSpPr>
          <p:cNvPr id="8" name="Straight Connector 7"/>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9227783"/>
      </p:ext>
    </p:extLst>
  </p:cSld>
  <p:clrMapOvr>
    <a:masterClrMapping/>
  </p:clrMapOvr>
  <p:extLst>
    <p:ext uri="{DCECCB84-F9BA-43D5-87BE-67443E8EF086}">
      <p15:sldGuideLst xmlns:p15="http://schemas.microsoft.com/office/powerpoint/2012/main">
        <p15:guide id="1" orient="horz" pos="373">
          <p15:clr>
            <a:srgbClr val="FBAE40"/>
          </p15:clr>
        </p15:guide>
        <p15:guide id="2" orient="horz" pos="2867">
          <p15:clr>
            <a:srgbClr val="FBAE40"/>
          </p15:clr>
        </p15:guide>
        <p15:guide id="3" pos="363">
          <p15:clr>
            <a:srgbClr val="FBAE40"/>
          </p15:clr>
        </p15:guide>
        <p15:guide id="4" pos="2699">
          <p15:clr>
            <a:srgbClr val="FBAE40"/>
          </p15:clr>
        </p15:guide>
        <p15:guide id="5" pos="2880">
          <p15:clr>
            <a:srgbClr val="FBAE40"/>
          </p15:clr>
        </p15:guide>
        <p15:guide id="6" pos="3061">
          <p15:clr>
            <a:srgbClr val="FBAE40"/>
          </p15:clr>
        </p15:guide>
        <p15:guide id="7" pos="539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Agenda</a:t>
            </a:r>
            <a:endParaRPr lang="de-DE" dirty="0"/>
          </a:p>
        </p:txBody>
      </p:sp>
      <p:cxnSp>
        <p:nvCxnSpPr>
          <p:cNvPr id="10" name="Straight Connector 9"/>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5" name="Date Placeholder 4"/>
          <p:cNvSpPr>
            <a:spLocks noGrp="1"/>
          </p:cNvSpPr>
          <p:nvPr>
            <p:ph type="dt" sz="half" idx="14"/>
          </p:nvPr>
        </p:nvSpPr>
        <p:spPr>
          <a:xfrm>
            <a:off x="1392000" y="6296345"/>
            <a:ext cx="4114800" cy="217085"/>
          </a:xfrm>
          <a:prstGeom prst="rect">
            <a:avLst/>
          </a:prstGeom>
        </p:spPr>
        <p:txBody>
          <a:bodyPr/>
          <a:lstStyle/>
          <a:p>
            <a:endParaRPr lang="de-DE" dirty="0"/>
          </a:p>
        </p:txBody>
      </p:sp>
      <p:sp>
        <p:nvSpPr>
          <p:cNvPr id="6" name="Footer Placeholder 5"/>
          <p:cNvSpPr>
            <a:spLocks noGrp="1"/>
          </p:cNvSpPr>
          <p:nvPr>
            <p:ph type="ftr" sz="quarter" idx="15"/>
          </p:nvPr>
        </p:nvSpPr>
        <p:spPr>
          <a:xfrm>
            <a:off x="11656217" y="2"/>
            <a:ext cx="535785" cy="359199"/>
          </a:xfrm>
          <a:prstGeom prst="rect">
            <a:avLst/>
          </a:prstGeom>
        </p:spPr>
        <p:txBody>
          <a:bodyPr/>
          <a:lstStyle/>
          <a:p>
            <a:endParaRPr lang="de-DE" dirty="0"/>
          </a:p>
        </p:txBody>
      </p:sp>
      <p:sp>
        <p:nvSpPr>
          <p:cNvPr id="18" name="Text Placeholder 1"/>
          <p:cNvSpPr>
            <a:spLocks noGrp="1"/>
          </p:cNvSpPr>
          <p:nvPr>
            <p:ph type="body" sz="quarter" idx="13"/>
          </p:nvPr>
        </p:nvSpPr>
        <p:spPr>
          <a:xfrm>
            <a:off x="768351" y="1419806"/>
            <a:ext cx="10655300" cy="4353063"/>
          </a:xfrm>
          <a:prstGeom prst="rect">
            <a:avLst/>
          </a:prstGeom>
        </p:spPr>
        <p:txBody>
          <a:bodyPr vert="horz" lIns="91440" tIns="0" rIns="91440" bIns="45720" rtlCol="0">
            <a:normAutofit/>
          </a:bodyPr>
          <a:lstStyle>
            <a:lvl1pPr>
              <a:defRPr lang="en-GB" dirty="0"/>
            </a:lvl1pPr>
          </a:lstStyle>
          <a:p>
            <a:pPr marL="285750" lvl="0" indent="-285750">
              <a:lnSpc>
                <a:spcPct val="100000"/>
              </a:lnSpc>
            </a:pPr>
            <a:endParaRPr lang="en-GB" dirty="0"/>
          </a:p>
        </p:txBody>
      </p:sp>
    </p:spTree>
    <p:extLst>
      <p:ext uri="{BB962C8B-B14F-4D97-AF65-F5344CB8AC3E}">
        <p14:creationId xmlns:p14="http://schemas.microsoft.com/office/powerpoint/2010/main" val="321770679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6" orient="horz" pos="373">
          <p15:clr>
            <a:srgbClr val="FBAE40"/>
          </p15:clr>
        </p15:guide>
        <p15:guide id="7" orient="horz" pos="2799">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14" name="Straight Connector 13"/>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5"/>
          </p:nvPr>
        </p:nvSpPr>
        <p:spPr>
          <a:xfrm>
            <a:off x="1392000" y="6296345"/>
            <a:ext cx="4114800" cy="217085"/>
          </a:xfrm>
          <a:prstGeom prst="rect">
            <a:avLst/>
          </a:prstGeom>
        </p:spPr>
        <p:txBody>
          <a:bodyPr/>
          <a:lstStyle/>
          <a:p>
            <a:endParaRPr lang="de-DE"/>
          </a:p>
        </p:txBody>
      </p:sp>
      <p:sp>
        <p:nvSpPr>
          <p:cNvPr id="5" name="Footer Placeholder 4"/>
          <p:cNvSpPr>
            <a:spLocks noGrp="1"/>
          </p:cNvSpPr>
          <p:nvPr>
            <p:ph type="ftr" sz="quarter" idx="16"/>
          </p:nvPr>
        </p:nvSpPr>
        <p:spPr>
          <a:xfrm>
            <a:off x="11656217" y="2"/>
            <a:ext cx="535785" cy="359199"/>
          </a:xfrm>
          <a:prstGeom prst="rect">
            <a:avLst/>
          </a:prstGeom>
        </p:spPr>
        <p:txBody>
          <a:bodyPr/>
          <a:lstStyle/>
          <a:p>
            <a:endParaRPr lang="de-DE"/>
          </a:p>
        </p:txBody>
      </p:sp>
      <p:sp>
        <p:nvSpPr>
          <p:cNvPr id="8"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Tree>
    <p:extLst>
      <p:ext uri="{BB962C8B-B14F-4D97-AF65-F5344CB8AC3E}">
        <p14:creationId xmlns:p14="http://schemas.microsoft.com/office/powerpoint/2010/main" val="3010482424"/>
      </p:ext>
    </p:extLst>
  </p:cSld>
  <p:clrMapOvr>
    <a:masterClrMapping/>
  </p:clrMapOvr>
  <p:extLst>
    <p:ext uri="{DCECCB84-F9BA-43D5-87BE-67443E8EF086}">
      <p15:sldGuideLst xmlns:p15="http://schemas.microsoft.com/office/powerpoint/2012/main">
        <p15:guide id="1" pos="363">
          <p15:clr>
            <a:srgbClr val="FBAE40"/>
          </p15:clr>
        </p15:guide>
        <p15:guide id="2" pos="2880">
          <p15:clr>
            <a:srgbClr val="FBAE40"/>
          </p15:clr>
        </p15:guide>
        <p15:guide id="3" pos="2699">
          <p15:clr>
            <a:srgbClr val="FBAE40"/>
          </p15:clr>
        </p15:guide>
        <p15:guide id="4" pos="3061">
          <p15:clr>
            <a:srgbClr val="FBAE40"/>
          </p15:clr>
        </p15:guide>
        <p15:guide id="5" pos="5397">
          <p15:clr>
            <a:srgbClr val="FBAE40"/>
          </p15:clr>
        </p15:guide>
        <p15:guide id="7" orient="horz" pos="2867">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8" name="Footer Placeholder 7"/>
          <p:cNvSpPr>
            <a:spLocks noGrp="1"/>
          </p:cNvSpPr>
          <p:nvPr>
            <p:ph type="ftr" sz="quarter" idx="15"/>
          </p:nvPr>
        </p:nvSpPr>
        <p:spPr>
          <a:xfrm>
            <a:off x="1415445" y="6364168"/>
            <a:ext cx="4114800" cy="216325"/>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1" name="Text Placeholder 8"/>
          <p:cNvSpPr>
            <a:spLocks noGrp="1"/>
          </p:cNvSpPr>
          <p:nvPr>
            <p:ph type="body" sz="quarter" idx="13" hasCustomPrompt="1"/>
          </p:nvPr>
        </p:nvSpPr>
        <p:spPr>
          <a:xfrm>
            <a:off x="768353" y="1419807"/>
            <a:ext cx="10655300" cy="4353063"/>
          </a:xfrm>
          <a:prstGeom prst="rect">
            <a:avLst/>
          </a:prstGeom>
        </p:spPr>
        <p:txBody>
          <a:bodyPr>
            <a:normAutofit/>
          </a:bodyPr>
          <a:lstStyle>
            <a:lvl1pPr marL="0" indent="0">
              <a:lnSpc>
                <a:spcPct val="100000"/>
              </a:lnSpc>
              <a:buFont typeface="Arial" charset="0"/>
              <a:buNone/>
              <a:defRPr sz="1800" b="0"/>
            </a:lvl1pPr>
            <a:lvl2pPr marL="360363" indent="-360363">
              <a:lnSpc>
                <a:spcPct val="100000"/>
              </a:lnSpc>
              <a:buFont typeface="+mj-lt"/>
              <a:buAutoNum type="arabicPeriod"/>
              <a:defRPr sz="1600" b="0"/>
            </a:lvl2pPr>
            <a:lvl3pPr marL="365125" indent="0">
              <a:lnSpc>
                <a:spcPct val="100000"/>
              </a:lnSpc>
              <a:buFont typeface="Arial" charset="0"/>
              <a:buNone/>
              <a:defRPr sz="1600" b="0"/>
            </a:lvl3pPr>
            <a:lvl4pPr marL="549275" indent="0">
              <a:lnSpc>
                <a:spcPct val="100000"/>
              </a:lnSpc>
              <a:buNone/>
              <a:tabLst/>
              <a:defRPr sz="1600" b="0"/>
            </a:lvl4pPr>
            <a:lvl5pPr marL="725488" indent="0">
              <a:lnSpc>
                <a:spcPct val="100000"/>
              </a:lnSpc>
              <a:buFont typeface="Arial" charset="0"/>
              <a:buNone/>
              <a:defRPr sz="1600" b="0" baseline="0"/>
            </a:lvl5pPr>
          </a:lstStyle>
          <a:p>
            <a:pPr lvl="0"/>
            <a:r>
              <a:rPr lang="en-US" dirty="0"/>
              <a:t>Click to add text</a:t>
            </a:r>
          </a:p>
        </p:txBody>
      </p:sp>
      <p:sp>
        <p:nvSpPr>
          <p:cNvPr id="9" name="Footer Placeholder 4">
            <a:extLst>
              <a:ext uri="{FF2B5EF4-FFF2-40B4-BE49-F238E27FC236}">
                <a16:creationId xmlns:a16="http://schemas.microsoft.com/office/drawing/2014/main" id="{5C5085A5-2428-4628-B132-4BA9E62A9F4E}"/>
              </a:ext>
            </a:extLst>
          </p:cNvPr>
          <p:cNvSpPr txBox="1">
            <a:spLocks/>
          </p:cNvSpPr>
          <p:nvPr userDrawn="1"/>
        </p:nvSpPr>
        <p:spPr>
          <a:xfrm>
            <a:off x="11656217" y="2"/>
            <a:ext cx="535785" cy="359199"/>
          </a:xfrm>
          <a:prstGeom prst="rect">
            <a:avLst/>
          </a:prstGeom>
        </p:spPr>
        <p:txBody>
          <a:bodyPr vert="horz" lIns="0" tIns="0" rIns="0" bIns="0" rtlCol="0" anchor="ctr" anchorCtr="0">
            <a:normAutofit/>
          </a:bodyPr>
          <a:lstStyle>
            <a:defPPr>
              <a:defRPr lang="en-US"/>
            </a:defPPr>
            <a:lvl1pPr marL="0" algn="ctr" defTabSz="914400" rtl="0" eaLnBrk="1" latinLnBrk="0" hangingPunct="1">
              <a:defRPr sz="11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E748137-D2B0-41B7-872A-0EDA8280954F}" type="slidenum">
              <a:rPr lang="de-DE" sz="1100" smtClean="0"/>
              <a:t>‹#›</a:t>
            </a:fld>
            <a:endParaRPr lang="de-DE" sz="1100" dirty="0"/>
          </a:p>
        </p:txBody>
      </p:sp>
    </p:spTree>
    <p:extLst>
      <p:ext uri="{BB962C8B-B14F-4D97-AF65-F5344CB8AC3E}">
        <p14:creationId xmlns:p14="http://schemas.microsoft.com/office/powerpoint/2010/main" val="3299301624"/>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bullets">
    <p:spTree>
      <p:nvGrpSpPr>
        <p:cNvPr id="1" name=""/>
        <p:cNvGrpSpPr/>
        <p:nvPr/>
      </p:nvGrpSpPr>
      <p:grpSpPr>
        <a:xfrm>
          <a:off x="0" y="0"/>
          <a:ext cx="0" cy="0"/>
          <a:chOff x="0" y="0"/>
          <a:chExt cx="0" cy="0"/>
        </a:xfrm>
      </p:grpSpPr>
      <p:cxnSp>
        <p:nvCxnSpPr>
          <p:cNvPr id="13" name="Straight Connector 12"/>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14"/>
          </p:nvPr>
        </p:nvSpPr>
        <p:spPr>
          <a:xfrm>
            <a:off x="1392000" y="6296345"/>
            <a:ext cx="4114800" cy="217085"/>
          </a:xfrm>
          <a:prstGeom prst="rect">
            <a:avLst/>
          </a:prstGeom>
        </p:spPr>
        <p:txBody>
          <a:bodyPr/>
          <a:lstStyle/>
          <a:p>
            <a:endParaRPr lang="de-DE" dirty="0"/>
          </a:p>
        </p:txBody>
      </p:sp>
      <p:sp>
        <p:nvSpPr>
          <p:cNvPr id="10" name="Title 1"/>
          <p:cNvSpPr>
            <a:spLocks noGrp="1"/>
          </p:cNvSpPr>
          <p:nvPr>
            <p:ph type="title" hasCustomPrompt="1"/>
          </p:nvPr>
        </p:nvSpPr>
        <p:spPr>
          <a:xfrm>
            <a:off x="768353" y="493834"/>
            <a:ext cx="10655300" cy="617012"/>
          </a:xfrm>
          <a:prstGeom prst="rect">
            <a:avLst/>
          </a:prstGeom>
        </p:spPr>
        <p:txBody>
          <a:bodyPr>
            <a:noAutofit/>
          </a:bodyPr>
          <a:lstStyle>
            <a:lvl1pPr>
              <a:lnSpc>
                <a:spcPct val="100000"/>
              </a:lnSpc>
              <a:defRPr sz="2800"/>
            </a:lvl1pPr>
          </a:lstStyle>
          <a:p>
            <a:r>
              <a:rPr lang="en-US" dirty="0"/>
              <a:t>Title</a:t>
            </a:r>
            <a:endParaRPr lang="de-DE" dirty="0"/>
          </a:p>
        </p:txBody>
      </p:sp>
      <p:sp>
        <p:nvSpPr>
          <p:cNvPr id="14" name="Content Placeholder 2"/>
          <p:cNvSpPr>
            <a:spLocks noGrp="1"/>
          </p:cNvSpPr>
          <p:nvPr>
            <p:ph sz="quarter" idx="16"/>
          </p:nvPr>
        </p:nvSpPr>
        <p:spPr>
          <a:xfrm>
            <a:off x="768353" y="1415035"/>
            <a:ext cx="10655300" cy="4359232"/>
          </a:xfrm>
          <a:prstGeom prst="rect">
            <a:avLst/>
          </a:prstGeo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Footer Placeholder 5">
            <a:extLst>
              <a:ext uri="{FF2B5EF4-FFF2-40B4-BE49-F238E27FC236}">
                <a16:creationId xmlns:a16="http://schemas.microsoft.com/office/drawing/2014/main" id="{45F372D7-AE18-403F-BA4D-2874738F9690}"/>
              </a:ext>
            </a:extLst>
          </p:cNvPr>
          <p:cNvSpPr>
            <a:spLocks noGrp="1"/>
          </p:cNvSpPr>
          <p:nvPr>
            <p:ph type="ftr" sz="quarter" idx="18"/>
          </p:nvPr>
        </p:nvSpPr>
        <p:spPr>
          <a:xfrm>
            <a:off x="11656217" y="2"/>
            <a:ext cx="535785" cy="359199"/>
          </a:xfrm>
          <a:prstGeom prst="rect">
            <a:avLst/>
          </a:prstGeom>
        </p:spPr>
        <p:txBody>
          <a:bodyPr/>
          <a:lstStyle/>
          <a:p>
            <a:endParaRPr lang="de-DE"/>
          </a:p>
        </p:txBody>
      </p:sp>
    </p:spTree>
    <p:extLst>
      <p:ext uri="{BB962C8B-B14F-4D97-AF65-F5344CB8AC3E}">
        <p14:creationId xmlns:p14="http://schemas.microsoft.com/office/powerpoint/2010/main" val="976053857"/>
      </p:ext>
    </p:extLst>
  </p:cSld>
  <p:clrMapOvr>
    <a:masterClrMapping/>
  </p:clrMapOvr>
  <p:extLst>
    <p:ext uri="{DCECCB84-F9BA-43D5-87BE-67443E8EF086}">
      <p15:sldGuideLst xmlns:p15="http://schemas.microsoft.com/office/powerpoint/2012/main">
        <p15:guide id="1" pos="363">
          <p15:clr>
            <a:srgbClr val="FBAE40"/>
          </p15:clr>
        </p15:guide>
        <p15:guide id="2" pos="2699">
          <p15:clr>
            <a:srgbClr val="FBAE40"/>
          </p15:clr>
        </p15:guide>
        <p15:guide id="3" pos="2880">
          <p15:clr>
            <a:srgbClr val="FBAE40"/>
          </p15:clr>
        </p15:guide>
        <p15:guide id="4" pos="3061">
          <p15:clr>
            <a:srgbClr val="FBAE40"/>
          </p15:clr>
        </p15:guide>
        <p15:guide id="5" pos="5397">
          <p15:clr>
            <a:srgbClr val="FBAE40"/>
          </p15:clr>
        </p15:guide>
        <p15:guide id="6" orient="horz" pos="373">
          <p15:clr>
            <a:srgbClr val="FBAE40"/>
          </p15:clr>
        </p15:guide>
        <p15:guide id="7" orient="horz" pos="2867">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theme" Target="../theme/theme2.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heme" Target="../theme/theme3.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V="1">
            <a:off x="768353" y="5924553"/>
            <a:ext cx="10655300" cy="1"/>
          </a:xfrm>
          <a:prstGeom prst="line">
            <a:avLst/>
          </a:prstGeom>
          <a:ln w="12700">
            <a:solidFill>
              <a:srgbClr val="DCDCDC"/>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B4928590-4084-6B40-8DED-B4F8C98BED1B}"/>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768002" y="6041602"/>
            <a:ext cx="535785" cy="592667"/>
          </a:xfrm>
          <a:prstGeom prst="rect">
            <a:avLst/>
          </a:prstGeom>
        </p:spPr>
      </p:pic>
      <p:sp>
        <p:nvSpPr>
          <p:cNvPr id="9" name="Title Placeholder 1"/>
          <p:cNvSpPr>
            <a:spLocks noGrp="1"/>
          </p:cNvSpPr>
          <p:nvPr>
            <p:ph type="title"/>
          </p:nvPr>
        </p:nvSpPr>
        <p:spPr>
          <a:xfrm>
            <a:off x="768000" y="587815"/>
            <a:ext cx="10655651" cy="617012"/>
          </a:xfrm>
          <a:prstGeom prst="rect">
            <a:avLst/>
          </a:prstGeom>
        </p:spPr>
        <p:txBody>
          <a:bodyPr vert="horz" lIns="91440" tIns="0" rIns="91440" bIns="0" rtlCol="0" anchor="ctr" anchorCtr="0">
            <a:noAutofit/>
          </a:bodyPr>
          <a:lstStyle/>
          <a:p>
            <a:r>
              <a:rPr lang="en-US" dirty="0"/>
              <a:t>Click to edit Master title style</a:t>
            </a:r>
            <a:endParaRPr lang="de-DE" dirty="0"/>
          </a:p>
        </p:txBody>
      </p:sp>
      <p:sp>
        <p:nvSpPr>
          <p:cNvPr id="11" name="Text Placeholder 2"/>
          <p:cNvSpPr>
            <a:spLocks noGrp="1"/>
          </p:cNvSpPr>
          <p:nvPr>
            <p:ph type="body" idx="1"/>
          </p:nvPr>
        </p:nvSpPr>
        <p:spPr>
          <a:xfrm>
            <a:off x="768000" y="1435546"/>
            <a:ext cx="10655651" cy="4567639"/>
          </a:xfrm>
          <a:prstGeom prst="rect">
            <a:avLst/>
          </a:prstGeom>
        </p:spPr>
        <p:txBody>
          <a:bodyPr vert="horz" lIns="91440" tIns="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469401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Lst>
  <p:hf sldNum="0" hdr="0" ftr="0" dt="0"/>
  <p:txStyles>
    <p:titleStyle>
      <a:lvl1pPr algn="l" defTabSz="685800" rtl="0" eaLnBrk="1" latinLnBrk="0" hangingPunct="1">
        <a:lnSpc>
          <a:spcPts val="4800"/>
        </a:lnSpc>
        <a:spcBef>
          <a:spcPct val="0"/>
        </a:spcBef>
        <a:buNone/>
        <a:defRPr sz="2800" kern="1200">
          <a:solidFill>
            <a:schemeClr val="tx1"/>
          </a:solidFill>
          <a:latin typeface="+mj-lt"/>
          <a:ea typeface="+mj-ea"/>
          <a:cs typeface="+mj-cs"/>
        </a:defRPr>
      </a:lvl1pPr>
    </p:titleStyle>
    <p:bodyStyle>
      <a:lvl1pPr marL="266700" indent="-266700" algn="l" defTabSz="685800" rtl="0" eaLnBrk="1" latinLnBrk="0" hangingPunct="1">
        <a:lnSpc>
          <a:spcPct val="100000"/>
        </a:lnSpc>
        <a:spcBef>
          <a:spcPts val="0"/>
        </a:spcBef>
        <a:buClr>
          <a:srgbClr val="FF6C00"/>
        </a:buClr>
        <a:buFont typeface="Arial" panose="020B0604020202020204" pitchFamily="34" charset="0"/>
        <a:buChar char="•"/>
        <a:tabLst>
          <a:tab pos="266700" algn="l"/>
        </a:tabLst>
        <a:defRPr lang="nl-NL" sz="1800" kern="1200" dirty="0" smtClean="0">
          <a:solidFill>
            <a:schemeClr val="tx1"/>
          </a:solidFill>
          <a:latin typeface="+mn-lt"/>
          <a:ea typeface="+mn-ea"/>
          <a:cs typeface="+mn-cs"/>
        </a:defRPr>
      </a:lvl1pPr>
      <a:lvl2pPr marL="514350" indent="-171450" algn="l" defTabSz="685800" rtl="0" eaLnBrk="1" latinLnBrk="0" hangingPunct="1">
        <a:lnSpc>
          <a:spcPct val="100000"/>
        </a:lnSpc>
        <a:spcBef>
          <a:spcPts val="375"/>
        </a:spcBef>
        <a:buClr>
          <a:srgbClr val="FF6C00"/>
        </a:buClr>
        <a:buFont typeface="Arial" panose="020B0604020202020204" pitchFamily="34" charset="0"/>
        <a:buChar char="−"/>
        <a:defRPr lang="nl-NL" sz="1600" kern="1200" dirty="0" smtClean="0">
          <a:solidFill>
            <a:schemeClr val="tx1"/>
          </a:solidFill>
          <a:latin typeface="+mn-lt"/>
          <a:ea typeface="+mn-ea"/>
          <a:cs typeface="+mn-cs"/>
        </a:defRPr>
      </a:lvl2pPr>
      <a:lvl3pPr marL="8572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3pPr>
      <a:lvl4pPr marL="1200150" indent="-171450" algn="l" defTabSz="685800" rtl="0" eaLnBrk="1" latinLnBrk="0" hangingPunct="1">
        <a:lnSpc>
          <a:spcPct val="100000"/>
        </a:lnSpc>
        <a:spcBef>
          <a:spcPts val="375"/>
        </a:spcBef>
        <a:buClr>
          <a:srgbClr val="FF6C00"/>
        </a:buClr>
        <a:buFont typeface="Courier New" panose="02070309020205020404" pitchFamily="49" charset="0"/>
        <a:buChar char="o"/>
        <a:defRPr lang="nl-NL" sz="1600" kern="1200" dirty="0" smtClean="0">
          <a:solidFill>
            <a:schemeClr val="tx1"/>
          </a:solidFill>
          <a:latin typeface="+mn-lt"/>
          <a:ea typeface="+mn-ea"/>
          <a:cs typeface="+mn-cs"/>
        </a:defRPr>
      </a:lvl4pPr>
      <a:lvl5pPr marL="1543050" indent="-171450" algn="l" defTabSz="685800" rtl="0" eaLnBrk="1" latinLnBrk="0" hangingPunct="1">
        <a:lnSpc>
          <a:spcPct val="100000"/>
        </a:lnSpc>
        <a:spcBef>
          <a:spcPts val="375"/>
        </a:spcBef>
        <a:buClr>
          <a:srgbClr val="FF6C00"/>
        </a:buClr>
        <a:buFont typeface="Courier New" panose="02070309020205020404" pitchFamily="49" charset="0"/>
        <a:buChar char="o"/>
        <a:defRPr lang="de-DE" sz="1600" kern="1200" dirty="0">
          <a:solidFill>
            <a:schemeClr val="tx1"/>
          </a:solidFill>
          <a:latin typeface="+mn-lt"/>
          <a:ea typeface="+mn-ea"/>
          <a:cs typeface="+mn-cs"/>
        </a:defRPr>
      </a:lvl5pPr>
      <a:lvl6pPr marL="1714500" indent="0" algn="l"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63">
          <p15:clr>
            <a:srgbClr val="F26B43"/>
          </p15:clr>
        </p15:guide>
        <p15:guide id="2" pos="2880">
          <p15:clr>
            <a:srgbClr val="F26B43"/>
          </p15:clr>
        </p15:guide>
        <p15:guide id="3" pos="2699">
          <p15:clr>
            <a:srgbClr val="F26B43"/>
          </p15:clr>
        </p15:guide>
        <p15:guide id="4" pos="3061">
          <p15:clr>
            <a:srgbClr val="F26B43"/>
          </p15:clr>
        </p15:guide>
        <p15:guide id="5" pos="5397">
          <p15:clr>
            <a:srgbClr val="F26B43"/>
          </p15:clr>
        </p15:guide>
        <p15:guide id="6" orient="horz" pos="373">
          <p15:clr>
            <a:srgbClr val="F26B43"/>
          </p15:clr>
        </p15:guide>
        <p15:guide id="7" orient="horz" pos="286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E975CCD6-A919-4787-A42B-DCCA4D49D4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9F00A505-CB59-4C6D-AECF-D0E2F88A3C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p>
        </p:txBody>
      </p:sp>
      <p:sp>
        <p:nvSpPr>
          <p:cNvPr id="4" name="날짜 개체 틀 3">
            <a:extLst>
              <a:ext uri="{FF2B5EF4-FFF2-40B4-BE49-F238E27FC236}">
                <a16:creationId xmlns:a16="http://schemas.microsoft.com/office/drawing/2014/main" id="{FDF183DF-549B-4D41-A55E-CD8240ACCE6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76D3F9-A9A6-44F6-8725-4012C1184431}" type="datetimeFigureOut">
              <a:rPr lang="ko-KR" altLang="en-US" smtClean="0"/>
              <a:t>2020-07-30</a:t>
            </a:fld>
            <a:endParaRPr lang="ko-KR" altLang="en-US"/>
          </a:p>
        </p:txBody>
      </p:sp>
      <p:sp>
        <p:nvSpPr>
          <p:cNvPr id="5" name="바닥글 개체 틀 4">
            <a:extLst>
              <a:ext uri="{FF2B5EF4-FFF2-40B4-BE49-F238E27FC236}">
                <a16:creationId xmlns:a16="http://schemas.microsoft.com/office/drawing/2014/main" id="{C98E17F2-B998-4A8F-99FD-AD7447B9DEA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DA032B93-5D9E-4947-A60C-D95DA847BB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380FCA-5A92-455C-9A02-B642F8C22C82}" type="slidenum">
              <a:rPr lang="ko-KR" altLang="en-US" smtClean="0"/>
              <a:t>‹#›</a:t>
            </a:fld>
            <a:endParaRPr lang="ko-KR" altLang="en-US"/>
          </a:p>
        </p:txBody>
      </p:sp>
    </p:spTree>
    <p:extLst>
      <p:ext uri="{BB962C8B-B14F-4D97-AF65-F5344CB8AC3E}">
        <p14:creationId xmlns:p14="http://schemas.microsoft.com/office/powerpoint/2010/main" val="22548593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FAD9D4-A0EB-47DF-869E-0BFCA4C3E59B}" type="datetimeFigureOut">
              <a:rPr lang="en-US" smtClean="0"/>
              <a:t>7/30/2020</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2EDBC2-4B2E-4A8A-998D-6C0B2E9DC6DE}" type="slidenum">
              <a:rPr lang="en-US" smtClean="0"/>
              <a:t>‹#›</a:t>
            </a:fld>
            <a:endParaRPr lang="en-US"/>
          </a:p>
        </p:txBody>
      </p:sp>
    </p:spTree>
    <p:extLst>
      <p:ext uri="{BB962C8B-B14F-4D97-AF65-F5344CB8AC3E}">
        <p14:creationId xmlns:p14="http://schemas.microsoft.com/office/powerpoint/2010/main" val="231248871"/>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34.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4.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34.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39.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34.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pn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텍스트 개체 틀 6">
            <a:extLst>
              <a:ext uri="{FF2B5EF4-FFF2-40B4-BE49-F238E27FC236}">
                <a16:creationId xmlns:a16="http://schemas.microsoft.com/office/drawing/2014/main" id="{A61F7A88-E303-4508-88EE-80E1CED7647B}"/>
              </a:ext>
            </a:extLst>
          </p:cNvPr>
          <p:cNvSpPr>
            <a:spLocks noGrp="1"/>
          </p:cNvSpPr>
          <p:nvPr>
            <p:ph type="body" sz="quarter" idx="4294967295"/>
          </p:nvPr>
        </p:nvSpPr>
        <p:spPr>
          <a:xfrm>
            <a:off x="9337729" y="6160046"/>
            <a:ext cx="2132882" cy="460375"/>
          </a:xfrm>
        </p:spPr>
        <p:txBody>
          <a:bodyPr>
            <a:normAutofit/>
          </a:bodyPr>
          <a:lstStyle/>
          <a:p>
            <a:pPr marL="0" indent="0" algn="r">
              <a:buNone/>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2020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0" indent="0" algn="r">
              <a:buNone/>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엘스비어 코리아</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4" name="제목 3">
            <a:extLst>
              <a:ext uri="{FF2B5EF4-FFF2-40B4-BE49-F238E27FC236}">
                <a16:creationId xmlns:a16="http://schemas.microsoft.com/office/drawing/2014/main" id="{19578DD8-FAAD-434E-994C-B8D87F87133D}"/>
              </a:ext>
            </a:extLst>
          </p:cNvPr>
          <p:cNvSpPr>
            <a:spLocks noGrp="1"/>
          </p:cNvSpPr>
          <p:nvPr>
            <p:ph type="ctrTitle" idx="4294967295"/>
          </p:nvPr>
        </p:nvSpPr>
        <p:spPr>
          <a:xfrm>
            <a:off x="1008797" y="1980963"/>
            <a:ext cx="10174406" cy="2325688"/>
          </a:xfrm>
        </p:spPr>
        <p:txBody>
          <a:bodyPr/>
          <a:lstStyle/>
          <a:p>
            <a:r>
              <a:rPr lang="ko-KR" altLang="en-US" b="1" dirty="0">
                <a:latin typeface="나눔고딕" panose="020D0604000000000000" pitchFamily="50" charset="-127"/>
                <a:ea typeface="나눔고딕" panose="020D0604000000000000" pitchFamily="50" charset="-127"/>
              </a:rPr>
              <a:t>신소재공학과의 연구경쟁력 분석</a:t>
            </a:r>
            <a:r>
              <a:rPr lang="en-US" altLang="ko-KR" b="1" dirty="0">
                <a:latin typeface="나눔고딕" panose="020D0604000000000000" pitchFamily="50" charset="-127"/>
                <a:ea typeface="나눔고딕" panose="020D0604000000000000" pitchFamily="50" charset="-127"/>
              </a:rPr>
              <a:t>:</a:t>
            </a:r>
            <a:br>
              <a:rPr lang="en-US" altLang="ko-KR" b="1" dirty="0">
                <a:latin typeface="나눔고딕" panose="020D0604000000000000" pitchFamily="50" charset="-127"/>
                <a:ea typeface="나눔고딕" panose="020D0604000000000000" pitchFamily="50" charset="-127"/>
              </a:rPr>
            </a:br>
            <a:r>
              <a:rPr lang="en-US" altLang="ko-KR" sz="2800" b="1" dirty="0">
                <a:latin typeface="나눔고딕" panose="020D0604000000000000" pitchFamily="50" charset="-127"/>
                <a:ea typeface="나눔고딕" panose="020D0604000000000000" pitchFamily="50" charset="-127"/>
              </a:rPr>
              <a:t>2015 ~ 2019</a:t>
            </a:r>
            <a:r>
              <a:rPr lang="ko-KR" altLang="en-US" sz="2800" b="1" dirty="0">
                <a:latin typeface="나눔고딕" panose="020D0604000000000000" pitchFamily="50" charset="-127"/>
                <a:ea typeface="나눔고딕" panose="020D0604000000000000" pitchFamily="50" charset="-127"/>
              </a:rPr>
              <a:t>년 기준</a:t>
            </a:r>
            <a:br>
              <a:rPr lang="en-US" altLang="ko-KR" b="1" dirty="0">
                <a:latin typeface="나눔고딕" panose="020D0604000000000000" pitchFamily="50" charset="-127"/>
                <a:ea typeface="나눔고딕" panose="020D0604000000000000" pitchFamily="50" charset="-127"/>
              </a:rPr>
            </a:br>
            <a:endParaRPr lang="ko-KR" altLang="en-US" b="1" dirty="0">
              <a:latin typeface="나눔고딕" panose="020D0604000000000000" pitchFamily="50" charset="-127"/>
              <a:ea typeface="나눔고딕" panose="020D0604000000000000" pitchFamily="50" charset="-127"/>
            </a:endParaRPr>
          </a:p>
        </p:txBody>
      </p:sp>
      <p:pic>
        <p:nvPicPr>
          <p:cNvPr id="11" name="그림 10">
            <a:extLst>
              <a:ext uri="{FF2B5EF4-FFF2-40B4-BE49-F238E27FC236}">
                <a16:creationId xmlns:a16="http://schemas.microsoft.com/office/drawing/2014/main" id="{2364140A-021B-42D1-AFAE-0D937EA3CEE7}"/>
              </a:ext>
            </a:extLst>
          </p:cNvPr>
          <p:cNvPicPr>
            <a:picLocks noChangeAspect="1"/>
          </p:cNvPicPr>
          <p:nvPr/>
        </p:nvPicPr>
        <p:blipFill>
          <a:blip r:embed="rId3"/>
          <a:stretch>
            <a:fillRect/>
          </a:stretch>
        </p:blipFill>
        <p:spPr>
          <a:xfrm>
            <a:off x="8153119" y="491817"/>
            <a:ext cx="3642676" cy="5303980"/>
          </a:xfrm>
          <a:prstGeom prst="rect">
            <a:avLst/>
          </a:prstGeom>
        </p:spPr>
      </p:pic>
      <p:sp>
        <p:nvSpPr>
          <p:cNvPr id="2" name="TextBox 1">
            <a:extLst>
              <a:ext uri="{FF2B5EF4-FFF2-40B4-BE49-F238E27FC236}">
                <a16:creationId xmlns:a16="http://schemas.microsoft.com/office/drawing/2014/main" id="{4AFE8AD5-F306-40E9-B18E-203DC9D48CA6}"/>
              </a:ext>
            </a:extLst>
          </p:cNvPr>
          <p:cNvSpPr txBox="1"/>
          <p:nvPr/>
        </p:nvSpPr>
        <p:spPr>
          <a:xfrm>
            <a:off x="1565329" y="6133178"/>
            <a:ext cx="7772400" cy="553998"/>
          </a:xfrm>
          <a:prstGeom prst="rect">
            <a:avLst/>
          </a:prstGeom>
          <a:noFill/>
        </p:spPr>
        <p:txBody>
          <a:bodyPr wrap="square" rtlCol="0">
            <a:spAutoFit/>
          </a:bodyPr>
          <a:lstStyle/>
          <a:p>
            <a:r>
              <a:rPr lang="en-US" altLang="ko-KR" sz="1000" dirty="0">
                <a:latin typeface="나눔고딕" panose="020D0604000000000000" pitchFamily="50" charset="-127"/>
                <a:ea typeface="나눔고딕" panose="020D0604000000000000" pitchFamily="50" charset="-127"/>
              </a:rPr>
              <a:t>*</a:t>
            </a:r>
            <a:r>
              <a:rPr lang="ko-KR" altLang="en-US" sz="1000" dirty="0">
                <a:latin typeface="나눔고딕" panose="020D0604000000000000" pitchFamily="50" charset="-127"/>
                <a:ea typeface="나눔고딕" panose="020D0604000000000000" pitchFamily="50" charset="-127"/>
              </a:rPr>
              <a:t>해당 보고서는 학과단위 성과 분석 및 벤치마킹을 위한 </a:t>
            </a:r>
            <a:r>
              <a:rPr lang="ko-KR" altLang="en-US" sz="1000" u="sng" dirty="0">
                <a:latin typeface="나눔고딕" panose="020D0604000000000000" pitchFamily="50" charset="-127"/>
                <a:ea typeface="나눔고딕" panose="020D0604000000000000" pitchFamily="50" charset="-127"/>
              </a:rPr>
              <a:t>기초단계의 샘플 보고서</a:t>
            </a:r>
            <a:r>
              <a:rPr lang="ko-KR" altLang="en-US" sz="1000" dirty="0">
                <a:latin typeface="나눔고딕" panose="020D0604000000000000" pitchFamily="50" charset="-127"/>
                <a:ea typeface="나눔고딕" panose="020D0604000000000000" pitchFamily="50" charset="-127"/>
              </a:rPr>
              <a:t>입니다</a:t>
            </a:r>
            <a:r>
              <a:rPr lang="en-US" altLang="ko-KR" sz="1000" dirty="0">
                <a:latin typeface="나눔고딕" panose="020D0604000000000000" pitchFamily="50" charset="-127"/>
                <a:ea typeface="나눔고딕" panose="020D0604000000000000" pitchFamily="50" charset="-127"/>
              </a:rPr>
              <a:t>. </a:t>
            </a:r>
          </a:p>
          <a:p>
            <a:r>
              <a:rPr lang="ko-KR" altLang="en-US" sz="1000" dirty="0">
                <a:latin typeface="나눔고딕" panose="020D0604000000000000" pitchFamily="50" charset="-127"/>
                <a:ea typeface="나눔고딕" panose="020D0604000000000000" pitchFamily="50" charset="-127"/>
              </a:rPr>
              <a:t>여기에 다양한 분석 및 연구동향을 추가할 수 있으나</a:t>
            </a:r>
            <a:r>
              <a:rPr lang="en-US" altLang="ko-KR" sz="1000" dirty="0">
                <a:latin typeface="나눔고딕" panose="020D0604000000000000" pitchFamily="50" charset="-127"/>
                <a:ea typeface="나눔고딕" panose="020D0604000000000000" pitchFamily="50" charset="-127"/>
              </a:rPr>
              <a:t>, SciVal</a:t>
            </a:r>
            <a:r>
              <a:rPr lang="ko-KR" altLang="en-US" sz="1000" dirty="0">
                <a:latin typeface="나눔고딕" panose="020D0604000000000000" pitchFamily="50" charset="-127"/>
                <a:ea typeface="나눔고딕" panose="020D0604000000000000" pitchFamily="50" charset="-127"/>
              </a:rPr>
              <a:t>에 익숙해진 후 활용하실 수 있는 기능은 포함하지 않았습니다</a:t>
            </a:r>
            <a:r>
              <a:rPr lang="en-US" altLang="ko-KR" sz="1000" dirty="0">
                <a:latin typeface="나눔고딕" panose="020D0604000000000000" pitchFamily="50" charset="-127"/>
                <a:ea typeface="나눔고딕" panose="020D0604000000000000" pitchFamily="50" charset="-127"/>
              </a:rPr>
              <a:t>.</a:t>
            </a:r>
          </a:p>
          <a:p>
            <a:r>
              <a:rPr lang="ko-KR" altLang="en-US" sz="1000" dirty="0">
                <a:latin typeface="나눔고딕" panose="020D0604000000000000" pitchFamily="50" charset="-127"/>
                <a:ea typeface="나눔고딕" panose="020D0604000000000000" pitchFamily="50" charset="-127"/>
              </a:rPr>
              <a:t>결론 및 시사점은 작성자 입장에서 제안할 수 있도록 추가하지 않았습니다</a:t>
            </a:r>
            <a:r>
              <a:rPr lang="en-US" altLang="ko-KR" sz="1000" dirty="0">
                <a:latin typeface="나눔고딕" panose="020D0604000000000000" pitchFamily="50" charset="-127"/>
                <a:ea typeface="나눔고딕" panose="020D0604000000000000" pitchFamily="50" charset="-127"/>
              </a:rPr>
              <a:t>. </a:t>
            </a:r>
            <a:endParaRPr lang="ko-KR" altLang="en-US" sz="1000" dirty="0">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14638971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직사각형 8">
            <a:extLst>
              <a:ext uri="{FF2B5EF4-FFF2-40B4-BE49-F238E27FC236}">
                <a16:creationId xmlns:a16="http://schemas.microsoft.com/office/drawing/2014/main" id="{BFECFFEE-B2F1-45CA-BEE8-FD941925A2DF}"/>
              </a:ext>
            </a:extLst>
          </p:cNvPr>
          <p:cNvSpPr/>
          <p:nvPr/>
        </p:nvSpPr>
        <p:spPr>
          <a:xfrm>
            <a:off x="693600" y="5875200"/>
            <a:ext cx="11059200" cy="15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a:extLst>
              <a:ext uri="{FF2B5EF4-FFF2-40B4-BE49-F238E27FC236}">
                <a16:creationId xmlns:a16="http://schemas.microsoft.com/office/drawing/2014/main" id="{38FFAD8C-BB11-4D6D-863A-1EFE85EE623C}"/>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10DB9D2F-BA08-497B-B628-A484ED64543D}"/>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제목 1">
            <a:extLst>
              <a:ext uri="{FF2B5EF4-FFF2-40B4-BE49-F238E27FC236}">
                <a16:creationId xmlns:a16="http://schemas.microsoft.com/office/drawing/2014/main" id="{BF3BBF58-4529-4ECB-B240-6C860A91B103}"/>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rPr>
              <a:t>연구협력 현황과 영향력 분석 </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endParaRPr>
          </a:p>
        </p:txBody>
      </p:sp>
      <p:sp>
        <p:nvSpPr>
          <p:cNvPr id="7" name="TextBox 6">
            <a:extLst>
              <a:ext uri="{FF2B5EF4-FFF2-40B4-BE49-F238E27FC236}">
                <a16:creationId xmlns:a16="http://schemas.microsoft.com/office/drawing/2014/main" id="{431CD905-A192-46C6-BF68-EF7325730F3A}"/>
              </a:ext>
            </a:extLst>
          </p:cNvPr>
          <p:cNvSpPr txBox="1"/>
          <p:nvPr/>
        </p:nvSpPr>
        <p:spPr>
          <a:xfrm>
            <a:off x="528178" y="5819040"/>
            <a:ext cx="11224621" cy="830997"/>
          </a:xfrm>
          <a:prstGeom prst="rect">
            <a:avLst/>
          </a:prstGeom>
          <a:noFill/>
        </p:spPr>
        <p:txBody>
          <a:bodyPr wrap="square" rtlCol="0">
            <a:spAutoFit/>
          </a:bodyPr>
          <a:lstStyle/>
          <a:p>
            <a:pPr marL="285750" indent="-285750">
              <a:buClr>
                <a:schemeClr val="tx1">
                  <a:lumMod val="50000"/>
                </a:schemeClr>
              </a:buClr>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912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 중 국제협력</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논문의 공저자 기준</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을 통해 발표한 논문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36.6%</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해당 논문들의 상대적 피인용도는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2.07</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107%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있음</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국내협력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34.5%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이며 논문들의 상대적 피인용 지수는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1.99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99%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있음</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산학협력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9.3%</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해당 논문들은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있는 것으로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국제협력과 산학협력 논문의 </a:t>
            </a:r>
            <a:r>
              <a:rPr lang="ko-KR" altLang="en-US" sz="1200" dirty="0" err="1">
                <a:solidFill>
                  <a:schemeClr val="tx1">
                    <a:lumMod val="50000"/>
                  </a:schemeClr>
                </a:solidFill>
                <a:latin typeface="나눔고딕" panose="020D0604000000000000" pitchFamily="50" charset="-127"/>
                <a:ea typeface="나눔고딕" panose="020D0604000000000000" pitchFamily="50" charset="-127"/>
              </a:rPr>
              <a:t>인용영향력이</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다른 협력에 비해 높은 것으로 분석되어 두가지 협력을 효과적으로 활용하는 전략을 고민할 필요 있음</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8" name="직사각형 7">
            <a:extLst>
              <a:ext uri="{FF2B5EF4-FFF2-40B4-BE49-F238E27FC236}">
                <a16:creationId xmlns:a16="http://schemas.microsoft.com/office/drawing/2014/main" id="{BC8571E8-B119-4E06-8201-85985FB6EEEE}"/>
              </a:ext>
            </a:extLst>
          </p:cNvPr>
          <p:cNvSpPr/>
          <p:nvPr/>
        </p:nvSpPr>
        <p:spPr>
          <a:xfrm>
            <a:off x="346586" y="808749"/>
            <a:ext cx="11540613" cy="276999"/>
          </a:xfrm>
          <a:prstGeom prst="rect">
            <a:avLst/>
          </a:prstGeom>
        </p:spPr>
        <p:txBody>
          <a:bodyPr wrap="square">
            <a:spAutoFit/>
          </a:bodyPr>
          <a:lstStyle/>
          <a:p>
            <a:pPr algn="ctr">
              <a:buClr>
                <a:srgbClr val="FF0000"/>
              </a:buCl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&lt;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 형태에 따른 영향력 비교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주제별 상대적 피인용도</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,FWCI)&gt;</a:t>
            </a:r>
          </a:p>
        </p:txBody>
      </p:sp>
      <p:sp>
        <p:nvSpPr>
          <p:cNvPr id="10" name="TextBox 9">
            <a:extLst>
              <a:ext uri="{FF2B5EF4-FFF2-40B4-BE49-F238E27FC236}">
                <a16:creationId xmlns:a16="http://schemas.microsoft.com/office/drawing/2014/main" id="{8F994603-8C4C-4183-9CDA-75CACC2BE6CA}"/>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pic>
        <p:nvPicPr>
          <p:cNvPr id="3" name="그림 2">
            <a:extLst>
              <a:ext uri="{FF2B5EF4-FFF2-40B4-BE49-F238E27FC236}">
                <a16:creationId xmlns:a16="http://schemas.microsoft.com/office/drawing/2014/main" id="{AD9CE7FC-0432-43AB-964D-37340FDFFB61}"/>
              </a:ext>
            </a:extLst>
          </p:cNvPr>
          <p:cNvPicPr>
            <a:picLocks noChangeAspect="1"/>
          </p:cNvPicPr>
          <p:nvPr/>
        </p:nvPicPr>
        <p:blipFill>
          <a:blip r:embed="rId3"/>
          <a:stretch>
            <a:fillRect/>
          </a:stretch>
        </p:blipFill>
        <p:spPr>
          <a:xfrm>
            <a:off x="583201" y="1270750"/>
            <a:ext cx="11059199" cy="4316499"/>
          </a:xfrm>
          <a:prstGeom prst="rect">
            <a:avLst/>
          </a:prstGeom>
        </p:spPr>
      </p:pic>
    </p:spTree>
    <p:extLst>
      <p:ext uri="{BB962C8B-B14F-4D97-AF65-F5344CB8AC3E}">
        <p14:creationId xmlns:p14="http://schemas.microsoft.com/office/powerpoint/2010/main" val="2400645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D8953E14-ADA4-431A-9542-29808C51BD5B}"/>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직사각형 7">
            <a:extLst>
              <a:ext uri="{FF2B5EF4-FFF2-40B4-BE49-F238E27FC236}">
                <a16:creationId xmlns:a16="http://schemas.microsoft.com/office/drawing/2014/main" id="{562BD263-3F91-49FC-8869-408457AD4FC7}"/>
              </a:ext>
            </a:extLst>
          </p:cNvPr>
          <p:cNvSpPr/>
          <p:nvPr/>
        </p:nvSpPr>
        <p:spPr>
          <a:xfrm>
            <a:off x="693600" y="5875200"/>
            <a:ext cx="11059200" cy="15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5" name="표 4">
            <a:extLst>
              <a:ext uri="{FF2B5EF4-FFF2-40B4-BE49-F238E27FC236}">
                <a16:creationId xmlns:a16="http://schemas.microsoft.com/office/drawing/2014/main" id="{A6C29D6E-3F4D-4841-91FD-5E3BA70F2D15}"/>
              </a:ext>
            </a:extLst>
          </p:cNvPr>
          <p:cNvGraphicFramePr>
            <a:graphicFrameLocks noGrp="1"/>
          </p:cNvGraphicFramePr>
          <p:nvPr>
            <p:extLst>
              <p:ext uri="{D42A27DB-BD31-4B8C-83A1-F6EECF244321}">
                <p14:modId xmlns:p14="http://schemas.microsoft.com/office/powerpoint/2010/main" val="3788248766"/>
              </p:ext>
            </p:extLst>
          </p:nvPr>
        </p:nvGraphicFramePr>
        <p:xfrm>
          <a:off x="7575259" y="570995"/>
          <a:ext cx="4431942" cy="6046140"/>
        </p:xfrm>
        <a:graphic>
          <a:graphicData uri="http://schemas.openxmlformats.org/drawingml/2006/table">
            <a:tbl>
              <a:tblPr>
                <a:tableStyleId>{5FD0F851-EC5A-4D38-B0AD-8093EC10F338}</a:tableStyleId>
              </a:tblPr>
              <a:tblGrid>
                <a:gridCol w="366364">
                  <a:extLst>
                    <a:ext uri="{9D8B030D-6E8A-4147-A177-3AD203B41FA5}">
                      <a16:colId xmlns:a16="http://schemas.microsoft.com/office/drawing/2014/main" val="907359098"/>
                    </a:ext>
                  </a:extLst>
                </a:gridCol>
                <a:gridCol w="1747661">
                  <a:extLst>
                    <a:ext uri="{9D8B030D-6E8A-4147-A177-3AD203B41FA5}">
                      <a16:colId xmlns:a16="http://schemas.microsoft.com/office/drawing/2014/main" val="1434103510"/>
                    </a:ext>
                  </a:extLst>
                </a:gridCol>
                <a:gridCol w="696287">
                  <a:extLst>
                    <a:ext uri="{9D8B030D-6E8A-4147-A177-3AD203B41FA5}">
                      <a16:colId xmlns:a16="http://schemas.microsoft.com/office/drawing/2014/main" val="17253185"/>
                    </a:ext>
                  </a:extLst>
                </a:gridCol>
                <a:gridCol w="438364">
                  <a:extLst>
                    <a:ext uri="{9D8B030D-6E8A-4147-A177-3AD203B41FA5}">
                      <a16:colId xmlns:a16="http://schemas.microsoft.com/office/drawing/2014/main" val="3489949566"/>
                    </a:ext>
                  </a:extLst>
                </a:gridCol>
                <a:gridCol w="534759">
                  <a:extLst>
                    <a:ext uri="{9D8B030D-6E8A-4147-A177-3AD203B41FA5}">
                      <a16:colId xmlns:a16="http://schemas.microsoft.com/office/drawing/2014/main" val="3706267094"/>
                    </a:ext>
                  </a:extLst>
                </a:gridCol>
                <a:gridCol w="648507">
                  <a:extLst>
                    <a:ext uri="{9D8B030D-6E8A-4147-A177-3AD203B41FA5}">
                      <a16:colId xmlns:a16="http://schemas.microsoft.com/office/drawing/2014/main" val="1876078966"/>
                    </a:ext>
                  </a:extLst>
                </a:gridCol>
              </a:tblGrid>
              <a:tr h="361450">
                <a:tc>
                  <a:txBody>
                    <a:bodyPr/>
                    <a:lstStyle/>
                    <a:p>
                      <a:pPr algn="l" fontAlgn="ctr"/>
                      <a:r>
                        <a:rPr lang="en-US" altLang="ko-KR"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No</a:t>
                      </a:r>
                      <a:endParaRPr lang="ko-KR" alt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Country</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Scholarly Output</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CPP</a:t>
                      </a:r>
                    </a:p>
                  </a:txBody>
                  <a:tcPr marL="5511" marR="5511" marT="5511" marB="0" anchor="ctr">
                    <a:solidFill>
                      <a:schemeClr val="accent5">
                        <a:lumMod val="20000"/>
                        <a:lumOff val="80000"/>
                      </a:schemeClr>
                    </a:solidFill>
                  </a:tcPr>
                </a:tc>
                <a:tc>
                  <a:txBody>
                    <a:bodyPr/>
                    <a:lstStyle/>
                    <a:p>
                      <a:pPr algn="l" fontAlgn="ctr"/>
                      <a:r>
                        <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FWCI</a:t>
                      </a:r>
                    </a:p>
                  </a:txBody>
                  <a:tcPr marL="5511" marR="5511" marT="5511" marB="0" anchor="ctr">
                    <a:solidFill>
                      <a:schemeClr val="accent5">
                        <a:lumMod val="20000"/>
                        <a:lumOff val="80000"/>
                      </a:schemeClr>
                    </a:solidFill>
                  </a:tcPr>
                </a:tc>
                <a:tc>
                  <a:txBody>
                    <a:bodyPr/>
                    <a:lstStyle/>
                    <a:p>
                      <a:pPr algn="l" fontAlgn="ctr"/>
                      <a:r>
                        <a:rPr lang="ko-KR" alt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상위 </a:t>
                      </a:r>
                      <a:r>
                        <a:rPr lang="en-US" altLang="ko-KR"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10% </a:t>
                      </a:r>
                      <a:r>
                        <a:rPr lang="ko-KR" alt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논문 비율</a:t>
                      </a:r>
                      <a:endParaRPr lang="en-US" sz="11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5511" marR="5511" marT="5511" marB="0" anchor="ctr">
                    <a:solidFill>
                      <a:schemeClr val="accent5">
                        <a:lumMod val="20000"/>
                        <a:lumOff val="80000"/>
                      </a:schemeClr>
                    </a:solidFill>
                  </a:tcPr>
                </a:tc>
                <a:extLst>
                  <a:ext uri="{0D108BD9-81ED-4DB2-BD59-A6C34878D82A}">
                    <a16:rowId xmlns:a16="http://schemas.microsoft.com/office/drawing/2014/main" val="2221858832"/>
                  </a:ext>
                </a:extLst>
              </a:tr>
              <a:tr h="185884">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Yonsei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34.5</a:t>
                      </a:r>
                    </a:p>
                  </a:txBody>
                  <a:tcPr marL="7620" marR="7620" marT="7620" marB="0" anchor="ctr"/>
                </a:tc>
                <a:extLst>
                  <a:ext uri="{0D108BD9-81ED-4DB2-BD59-A6C34878D82A}">
                    <a16:rowId xmlns:a16="http://schemas.microsoft.com/office/drawing/2014/main" val="3174388214"/>
                  </a:ext>
                </a:extLst>
              </a:tr>
              <a:tr h="225239">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Seoul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26.6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2.74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54.5</a:t>
                      </a:r>
                    </a:p>
                  </a:txBody>
                  <a:tcPr marL="7620" marR="7620" marT="7620" marB="0" anchor="ctr"/>
                </a:tc>
                <a:extLst>
                  <a:ext uri="{0D108BD9-81ED-4DB2-BD59-A6C34878D82A}">
                    <a16:rowId xmlns:a16="http://schemas.microsoft.com/office/drawing/2014/main" val="3826302913"/>
                  </a:ext>
                </a:extLst>
              </a:tr>
              <a:tr h="18588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Institute for Basic Science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34.5</a:t>
                      </a:r>
                    </a:p>
                  </a:txBody>
                  <a:tcPr marL="7620" marR="7620" marT="7620" marB="0" anchor="ctr"/>
                </a:tc>
                <a:extLst>
                  <a:ext uri="{0D108BD9-81ED-4DB2-BD59-A6C34878D82A}">
                    <a16:rowId xmlns:a16="http://schemas.microsoft.com/office/drawing/2014/main" val="3741209042"/>
                  </a:ext>
                </a:extLst>
              </a:tr>
              <a:tr h="18588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Sungkyunkwan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34.9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3.19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59.2</a:t>
                      </a:r>
                    </a:p>
                  </a:txBody>
                  <a:tcPr marL="7620" marR="7620" marT="7620" marB="0" anchor="ctr"/>
                </a:tc>
                <a:extLst>
                  <a:ext uri="{0D108BD9-81ED-4DB2-BD59-A6C34878D82A}">
                    <a16:rowId xmlns:a16="http://schemas.microsoft.com/office/drawing/2014/main" val="803274485"/>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Korea Institute of Machinery and Materials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47.9</a:t>
                      </a:r>
                    </a:p>
                  </a:txBody>
                  <a:tcPr marL="7620" marR="7620" marT="7620" marB="0" anchor="ctr"/>
                </a:tc>
                <a:extLst>
                  <a:ext uri="{0D108BD9-81ED-4DB2-BD59-A6C34878D82A}">
                    <a16:rowId xmlns:a16="http://schemas.microsoft.com/office/drawing/2014/main" val="4066953691"/>
                  </a:ext>
                </a:extLst>
              </a:tr>
              <a:tr h="185884">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POSCO</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10.1</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1.42</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32.4</a:t>
                      </a:r>
                    </a:p>
                  </a:txBody>
                  <a:tcPr marL="7620" marR="7620" marT="7620" marB="0" anchor="ctr"/>
                </a:tc>
                <a:extLst>
                  <a:ext uri="{0D108BD9-81ED-4DB2-BD59-A6C34878D82A}">
                    <a16:rowId xmlns:a16="http://schemas.microsoft.com/office/drawing/2014/main" val="4055720468"/>
                  </a:ext>
                </a:extLst>
              </a:tr>
              <a:tr h="185884">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Korea University</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32</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24.2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2.83</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34.4</a:t>
                      </a:r>
                    </a:p>
                  </a:txBody>
                  <a:tcPr marL="7620" marR="7620" marT="7620" marB="0" anchor="ctr"/>
                </a:tc>
                <a:extLst>
                  <a:ext uri="{0D108BD9-81ED-4DB2-BD59-A6C34878D82A}">
                    <a16:rowId xmlns:a16="http://schemas.microsoft.com/office/drawing/2014/main" val="3767360151"/>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Korea Institute of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20.7</a:t>
                      </a:r>
                    </a:p>
                  </a:txBody>
                  <a:tcPr marL="7620" marR="7620" marT="7620" marB="0" anchor="ctr"/>
                </a:tc>
                <a:extLst>
                  <a:ext uri="{0D108BD9-81ED-4DB2-BD59-A6C34878D82A}">
                    <a16:rowId xmlns:a16="http://schemas.microsoft.com/office/drawing/2014/main" val="1282809327"/>
                  </a:ext>
                </a:extLst>
              </a:tr>
              <a:tr h="18588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Samsung</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37.9</a:t>
                      </a:r>
                    </a:p>
                  </a:txBody>
                  <a:tcPr marL="7620" marR="7620" marT="7620" marB="0" anchor="ctr"/>
                </a:tc>
                <a:extLst>
                  <a:ext uri="{0D108BD9-81ED-4DB2-BD59-A6C34878D82A}">
                    <a16:rowId xmlns:a16="http://schemas.microsoft.com/office/drawing/2014/main" val="2864124156"/>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Korea Advanced Institute of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60.7</a:t>
                      </a:r>
                    </a:p>
                  </a:txBody>
                  <a:tcPr marL="7620" marR="7620" marT="7620" marB="0" anchor="ctr"/>
                </a:tc>
                <a:extLst>
                  <a:ext uri="{0D108BD9-81ED-4DB2-BD59-A6C34878D82A}">
                    <a16:rowId xmlns:a16="http://schemas.microsoft.com/office/drawing/2014/main" val="4244924806"/>
                  </a:ext>
                </a:extLst>
              </a:tr>
              <a:tr h="240027">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Pusan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42.9</a:t>
                      </a:r>
                    </a:p>
                  </a:txBody>
                  <a:tcPr marL="7620" marR="7620" marT="7620" marB="0" anchor="ctr"/>
                </a:tc>
                <a:extLst>
                  <a:ext uri="{0D108BD9-81ED-4DB2-BD59-A6C34878D82A}">
                    <a16:rowId xmlns:a16="http://schemas.microsoft.com/office/drawing/2014/main" val="1804192735"/>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Gwangju Institute of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5.83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45.5</a:t>
                      </a:r>
                    </a:p>
                  </a:txBody>
                  <a:tcPr marL="7620" marR="7620" marT="7620" marB="0" anchor="ctr"/>
                </a:tc>
                <a:extLst>
                  <a:ext uri="{0D108BD9-81ED-4DB2-BD59-A6C34878D82A}">
                    <a16:rowId xmlns:a16="http://schemas.microsoft.com/office/drawing/2014/main" val="3635882900"/>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Jeonbuk National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22.7</a:t>
                      </a:r>
                    </a:p>
                  </a:txBody>
                  <a:tcPr marL="7620" marR="7620" marT="7620" marB="0" anchor="ctr"/>
                </a:tc>
                <a:extLst>
                  <a:ext uri="{0D108BD9-81ED-4DB2-BD59-A6C34878D82A}">
                    <a16:rowId xmlns:a16="http://schemas.microsoft.com/office/drawing/2014/main" val="387054105"/>
                  </a:ext>
                </a:extLst>
              </a:tr>
              <a:tr h="18588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Harvard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23.1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p>
                  </a:txBody>
                  <a:tcPr marL="7620" marR="7620" marT="7620" marB="0" anchor="ctr"/>
                </a:tc>
                <a:extLst>
                  <a:ext uri="{0D108BD9-81ED-4DB2-BD59-A6C34878D82A}">
                    <a16:rowId xmlns:a16="http://schemas.microsoft.com/office/drawing/2014/main" val="87553504"/>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Rensselaer Polytechnic Institute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21.6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29.4</a:t>
                      </a:r>
                    </a:p>
                  </a:txBody>
                  <a:tcPr marL="7620" marR="7620" marT="7620" marB="0" anchor="ctr"/>
                </a:tc>
                <a:extLst>
                  <a:ext uri="{0D108BD9-81ED-4DB2-BD59-A6C34878D82A}">
                    <a16:rowId xmlns:a16="http://schemas.microsoft.com/office/drawing/2014/main" val="2749245710"/>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Ulsan National Institute of Science and 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41.2</a:t>
                      </a:r>
                    </a:p>
                  </a:txBody>
                  <a:tcPr marL="7620" marR="7620" marT="7620" marB="0" anchor="ctr"/>
                </a:tc>
                <a:extLst>
                  <a:ext uri="{0D108BD9-81ED-4DB2-BD59-A6C34878D82A}">
                    <a16:rowId xmlns:a16="http://schemas.microsoft.com/office/drawing/2014/main" val="85013023"/>
                  </a:ext>
                </a:extLst>
              </a:tr>
              <a:tr h="281357">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University of Tehran</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10.7</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0.91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p>
                  </a:txBody>
                  <a:tcPr marL="7620" marR="7620" marT="7620" marB="0" anchor="ctr"/>
                </a:tc>
                <a:extLst>
                  <a:ext uri="{0D108BD9-81ED-4DB2-BD59-A6C34878D82A}">
                    <a16:rowId xmlns:a16="http://schemas.microsoft.com/office/drawing/2014/main" val="2537883464"/>
                  </a:ext>
                </a:extLst>
              </a:tr>
              <a:tr h="36368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Korea Atomic Energy Research Institute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9.4</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0.8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21.4</a:t>
                      </a:r>
                    </a:p>
                  </a:txBody>
                  <a:tcPr marL="7620" marR="7620" marT="7620" marB="0" anchor="ctr"/>
                </a:tc>
                <a:extLst>
                  <a:ext uri="{0D108BD9-81ED-4DB2-BD59-A6C34878D82A}">
                    <a16:rowId xmlns:a16="http://schemas.microsoft.com/office/drawing/2014/main" val="2707674352"/>
                  </a:ext>
                </a:extLst>
              </a:tr>
              <a:tr h="185884">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Tohoku University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20.6</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2.31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p>
                  </a:txBody>
                  <a:tcPr marL="7620" marR="7620" marT="7620" marB="0" anchor="ctr"/>
                </a:tc>
                <a:extLst>
                  <a:ext uri="{0D108BD9-81ED-4DB2-BD59-A6C34878D82A}">
                    <a16:rowId xmlns:a16="http://schemas.microsoft.com/office/drawing/2014/main" val="629354129"/>
                  </a:ext>
                </a:extLst>
              </a:tr>
              <a:tr h="541491">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Research Institute of Industrial Science &amp; Technology, Pohang</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1.04</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23.1</a:t>
                      </a:r>
                    </a:p>
                  </a:txBody>
                  <a:tcPr marL="7620" marR="7620" marT="7620" marB="0" anchor="ctr"/>
                </a:tc>
                <a:extLst>
                  <a:ext uri="{0D108BD9-81ED-4DB2-BD59-A6C34878D82A}">
                    <a16:rowId xmlns:a16="http://schemas.microsoft.com/office/drawing/2014/main" val="2850887224"/>
                  </a:ext>
                </a:extLst>
              </a:tr>
            </a:tbl>
          </a:graphicData>
        </a:graphic>
      </p:graphicFrame>
      <p:sp>
        <p:nvSpPr>
          <p:cNvPr id="7" name="직사각형 6">
            <a:extLst>
              <a:ext uri="{FF2B5EF4-FFF2-40B4-BE49-F238E27FC236}">
                <a16:creationId xmlns:a16="http://schemas.microsoft.com/office/drawing/2014/main" id="{4D6E8A4D-F4C3-47C6-97A1-460CE58E5EB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9" name="제목 1">
            <a:extLst>
              <a:ext uri="{FF2B5EF4-FFF2-40B4-BE49-F238E27FC236}">
                <a16:creationId xmlns:a16="http://schemas.microsoft.com/office/drawing/2014/main" id="{B995FA66-9401-4C76-98A4-3C8C02180F97}"/>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기관별 연구협력 현황</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sp>
        <p:nvSpPr>
          <p:cNvPr id="10" name="TextBox 9">
            <a:extLst>
              <a:ext uri="{FF2B5EF4-FFF2-40B4-BE49-F238E27FC236}">
                <a16:creationId xmlns:a16="http://schemas.microsoft.com/office/drawing/2014/main" id="{A6141B22-B845-4135-BBCF-5BE22FF8CC09}"/>
              </a:ext>
            </a:extLst>
          </p:cNvPr>
          <p:cNvSpPr txBox="1"/>
          <p:nvPr/>
        </p:nvSpPr>
        <p:spPr>
          <a:xfrm>
            <a:off x="336181" y="4511242"/>
            <a:ext cx="6475324"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신소재공학부의 연구협력 기관</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a:t>
            </a:r>
          </a:p>
        </p:txBody>
      </p:sp>
      <p:sp>
        <p:nvSpPr>
          <p:cNvPr id="11" name="TextBox 10">
            <a:extLst>
              <a:ext uri="{FF2B5EF4-FFF2-40B4-BE49-F238E27FC236}">
                <a16:creationId xmlns:a16="http://schemas.microsoft.com/office/drawing/2014/main" id="{69008B7C-65B0-4CB7-BB7D-F670DD75A3FF}"/>
              </a:ext>
            </a:extLst>
          </p:cNvPr>
          <p:cNvSpPr txBox="1"/>
          <p:nvPr/>
        </p:nvSpPr>
        <p:spPr>
          <a:xfrm>
            <a:off x="243192" y="4937477"/>
            <a:ext cx="6568314" cy="1569660"/>
          </a:xfrm>
          <a:prstGeom prst="rect">
            <a:avLst/>
          </a:prstGeom>
          <a:noFill/>
        </p:spPr>
        <p:txBody>
          <a:bodyPr wrap="square" rtlCol="0">
            <a:spAutoFit/>
          </a:bodyPr>
          <a:lstStyle/>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지도상에서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신소재공학과의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연구자와 협력한 기관을 확인할 수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원 크기는 협력한 논문 수를 나타냄</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연구협력을 가장 활발히 진행한 기관별 논문 수와 논문의 한 편당 인용 수</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FWCI,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 비율을 확인할 수 있음</a:t>
            </a:r>
          </a:p>
          <a:p>
            <a:pPr marL="171450" indent="-171450">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연구협력을 가장 활발히 한 기관은 연세대학교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(87</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서울대학교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(66</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IBS(55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순으로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12" name="TextBox 11">
            <a:extLst>
              <a:ext uri="{FF2B5EF4-FFF2-40B4-BE49-F238E27FC236}">
                <a16:creationId xmlns:a16="http://schemas.microsoft.com/office/drawing/2014/main" id="{F8AE5837-891D-48BC-B1AE-526FEBD384DB}"/>
              </a:ext>
            </a:extLst>
          </p:cNvPr>
          <p:cNvSpPr txBox="1"/>
          <p:nvPr/>
        </p:nvSpPr>
        <p:spPr>
          <a:xfrm>
            <a:off x="7837872" y="240859"/>
            <a:ext cx="4169329"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연구협력 기관</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pic>
        <p:nvPicPr>
          <p:cNvPr id="2" name="그림 1">
            <a:extLst>
              <a:ext uri="{FF2B5EF4-FFF2-40B4-BE49-F238E27FC236}">
                <a16:creationId xmlns:a16="http://schemas.microsoft.com/office/drawing/2014/main" id="{F544B47F-D4AE-4932-8B01-187C5019B92E}"/>
              </a:ext>
            </a:extLst>
          </p:cNvPr>
          <p:cNvPicPr>
            <a:picLocks noChangeAspect="1"/>
          </p:cNvPicPr>
          <p:nvPr/>
        </p:nvPicPr>
        <p:blipFill>
          <a:blip r:embed="rId3"/>
          <a:stretch>
            <a:fillRect/>
          </a:stretch>
        </p:blipFill>
        <p:spPr>
          <a:xfrm>
            <a:off x="336182" y="1011214"/>
            <a:ext cx="6475324" cy="3357575"/>
          </a:xfrm>
          <a:prstGeom prst="rect">
            <a:avLst/>
          </a:prstGeom>
        </p:spPr>
      </p:pic>
      <p:sp>
        <p:nvSpPr>
          <p:cNvPr id="13" name="TextBox 12">
            <a:extLst>
              <a:ext uri="{FF2B5EF4-FFF2-40B4-BE49-F238E27FC236}">
                <a16:creationId xmlns:a16="http://schemas.microsoft.com/office/drawing/2014/main" id="{1D6A015B-EC9A-45D0-B616-EC11323F94C6}"/>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502278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7BA304-2BCC-4F70-B116-83CDF9A80896}"/>
              </a:ext>
            </a:extLst>
          </p:cNvPr>
          <p:cNvSpPr>
            <a:spLocks noGrp="1"/>
          </p:cNvSpPr>
          <p:nvPr>
            <p:ph type="title"/>
          </p:nvPr>
        </p:nvSpPr>
        <p:spPr/>
        <p:txBody>
          <a:bodyPr>
            <a:normAutofit/>
          </a:bodyPr>
          <a:lstStyle/>
          <a:p>
            <a:r>
              <a:rPr lang="ko-KR" altLang="en-US" sz="2800" b="1" dirty="0">
                <a:latin typeface="나눔고딕" panose="020D0604000000000000" pitchFamily="50" charset="-127"/>
                <a:ea typeface="나눔고딕" panose="020D0604000000000000" pitchFamily="50" charset="-127"/>
              </a:rPr>
              <a:t>주요 대학 신소재공학과의 연구경쟁력 분석</a:t>
            </a:r>
          </a:p>
        </p:txBody>
      </p:sp>
      <p:sp>
        <p:nvSpPr>
          <p:cNvPr id="3" name="TextBox 2">
            <a:extLst>
              <a:ext uri="{FF2B5EF4-FFF2-40B4-BE49-F238E27FC236}">
                <a16:creationId xmlns:a16="http://schemas.microsoft.com/office/drawing/2014/main" id="{8D523A42-7018-4432-87A8-8750441591E6}"/>
              </a:ext>
            </a:extLst>
          </p:cNvPr>
          <p:cNvSpPr txBox="1"/>
          <p:nvPr/>
        </p:nvSpPr>
        <p:spPr>
          <a:xfrm>
            <a:off x="891153" y="2944678"/>
            <a:ext cx="6005593" cy="307777"/>
          </a:xfrm>
          <a:prstGeom prst="rect">
            <a:avLst/>
          </a:prstGeom>
          <a:noFill/>
        </p:spPr>
        <p:txBody>
          <a:bodyPr wrap="square" rtlCol="0">
            <a:spAutoFit/>
          </a:bodyPr>
          <a:lstStyle/>
          <a:p>
            <a:r>
              <a:rPr lang="en-US" altLang="ko-KR" sz="1400" dirty="0">
                <a:latin typeface="나눔고딕" panose="020D0604000000000000" pitchFamily="50" charset="-127"/>
                <a:ea typeface="나눔고딕" panose="020D0604000000000000" pitchFamily="50" charset="-127"/>
              </a:rPr>
              <a:t>2020</a:t>
            </a:r>
            <a:r>
              <a:rPr lang="ko-KR" altLang="en-US" sz="1400" dirty="0">
                <a:latin typeface="나눔고딕" panose="020D0604000000000000" pitchFamily="50" charset="-127"/>
                <a:ea typeface="나눔고딕" panose="020D0604000000000000" pitchFamily="50" charset="-127"/>
              </a:rPr>
              <a:t>년 </a:t>
            </a:r>
            <a:r>
              <a:rPr lang="en-US" altLang="ko-KR" sz="1400" dirty="0">
                <a:latin typeface="나눔고딕" panose="020D0604000000000000" pitchFamily="50" charset="-127"/>
                <a:ea typeface="나눔고딕" panose="020D0604000000000000" pitchFamily="50" charset="-127"/>
              </a:rPr>
              <a:t>*</a:t>
            </a:r>
            <a:r>
              <a:rPr lang="ko-KR" altLang="en-US" sz="1400" dirty="0">
                <a:latin typeface="나눔고딕" panose="020D0604000000000000" pitchFamily="50" charset="-127"/>
                <a:ea typeface="나눔고딕" panose="020D0604000000000000" pitchFamily="50" charset="-127"/>
              </a:rPr>
              <a:t>월 </a:t>
            </a:r>
            <a:r>
              <a:rPr lang="en-US" altLang="ko-KR" sz="1400" dirty="0">
                <a:latin typeface="나눔고딕" panose="020D0604000000000000" pitchFamily="50" charset="-127"/>
                <a:ea typeface="나눔고딕" panose="020D0604000000000000" pitchFamily="50" charset="-127"/>
              </a:rPr>
              <a:t>*</a:t>
            </a:r>
            <a:r>
              <a:rPr lang="ko-KR" altLang="en-US" sz="1400" dirty="0">
                <a:latin typeface="나눔고딕" panose="020D0604000000000000" pitchFamily="50" charset="-127"/>
                <a:ea typeface="나눔고딕" panose="020D0604000000000000" pitchFamily="50" charset="-127"/>
              </a:rPr>
              <a:t>일 기준 </a:t>
            </a:r>
            <a:r>
              <a:rPr lang="en-US" altLang="ko-KR" sz="1400" dirty="0">
                <a:latin typeface="나눔고딕" panose="020D0604000000000000" pitchFamily="50" charset="-127"/>
                <a:ea typeface="나눔고딕" panose="020D0604000000000000" pitchFamily="50" charset="-127"/>
              </a:rPr>
              <a:t>Scopus </a:t>
            </a:r>
            <a:r>
              <a:rPr lang="ko-KR" altLang="en-US" sz="1400" dirty="0">
                <a:latin typeface="나눔고딕" panose="020D0604000000000000" pitchFamily="50" charset="-127"/>
                <a:ea typeface="나눔고딕" panose="020D0604000000000000" pitchFamily="50" charset="-127"/>
              </a:rPr>
              <a:t>데이터 기반의 분석</a:t>
            </a:r>
          </a:p>
        </p:txBody>
      </p:sp>
    </p:spTree>
    <p:extLst>
      <p:ext uri="{BB962C8B-B14F-4D97-AF65-F5344CB8AC3E}">
        <p14:creationId xmlns:p14="http://schemas.microsoft.com/office/powerpoint/2010/main" val="39418166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D8953E14-ADA4-431A-9542-29808C51BD5B}"/>
              </a:ext>
            </a:extLst>
          </p:cNvPr>
          <p:cNvSpPr/>
          <p:nvPr/>
        </p:nvSpPr>
        <p:spPr>
          <a:xfrm>
            <a:off x="439200" y="5164522"/>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7" name="직사각형 6">
            <a:extLst>
              <a:ext uri="{FF2B5EF4-FFF2-40B4-BE49-F238E27FC236}">
                <a16:creationId xmlns:a16="http://schemas.microsoft.com/office/drawing/2014/main" id="{4D6E8A4D-F4C3-47C6-97A1-460CE58E5EB3}"/>
              </a:ext>
            </a:extLst>
          </p:cNvPr>
          <p:cNvSpPr/>
          <p:nvPr/>
        </p:nvSpPr>
        <p:spPr>
          <a:xfrm>
            <a:off x="693600" y="5279405"/>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5" name="TextBox 4">
            <a:extLst>
              <a:ext uri="{FF2B5EF4-FFF2-40B4-BE49-F238E27FC236}">
                <a16:creationId xmlns:a16="http://schemas.microsoft.com/office/drawing/2014/main" id="{3E994DF8-A8B6-4593-9858-E63DFEB57679}"/>
              </a:ext>
            </a:extLst>
          </p:cNvPr>
          <p:cNvSpPr txBox="1"/>
          <p:nvPr/>
        </p:nvSpPr>
        <p:spPr>
          <a:xfrm>
            <a:off x="321132" y="830429"/>
            <a:ext cx="11455976" cy="523220"/>
          </a:xfrm>
          <a:prstGeom prst="rect">
            <a:avLst/>
          </a:prstGeom>
          <a:noFill/>
        </p:spPr>
        <p:txBody>
          <a:bodyPr wrap="square" rtlCol="0">
            <a:spAutoFit/>
          </a:bodyPr>
          <a:lstStyle/>
          <a:p>
            <a:pPr marL="171450" marR="0" lvl="0" indent="-171450" algn="l" defTabSz="914400" rtl="0" eaLnBrk="1" fontAlgn="auto" latinLnBrk="1" hangingPunct="1">
              <a:lnSpc>
                <a:spcPct val="100000"/>
              </a:lnSpc>
              <a:spcBef>
                <a:spcPts val="0"/>
              </a:spcBef>
              <a:spcAft>
                <a:spcPts val="0"/>
              </a:spcAft>
              <a:buClr>
                <a:schemeClr val="tx1">
                  <a:lumMod val="95000"/>
                  <a:lumOff val="5000"/>
                </a:schemeClr>
              </a:buClr>
              <a:buSzTx/>
              <a:buFont typeface="Wingdings" panose="05000000000000000000" pitchFamily="2" charset="2"/>
              <a:buChar char="§"/>
              <a:tabLst/>
              <a:defRPr/>
            </a:pP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를 포함하여 </a:t>
            </a:r>
            <a:r>
              <a:rPr lang="en-US" altLang="ko-KR" sz="1400" dirty="0">
                <a:solidFill>
                  <a:srgbClr val="53565A">
                    <a:lumMod val="50000"/>
                  </a:srgbClr>
                </a:solidFill>
                <a:latin typeface="나눔고딕" panose="020D0604000000000000" pitchFamily="50" charset="-127"/>
                <a:ea typeface="나눔고딕" panose="020D0604000000000000" pitchFamily="50" charset="-127"/>
              </a:rPr>
              <a:t>8</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개 대학의 연구성과를 생산성</a:t>
            </a: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영향력</a:t>
            </a:r>
            <a:r>
              <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연구협력 측면에서 분석</a:t>
            </a:r>
            <a:endPar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auto" latinLnBrk="1" hangingPunct="1">
              <a:lnSpc>
                <a:spcPct val="100000"/>
              </a:lnSpc>
              <a:spcBef>
                <a:spcPts val="0"/>
              </a:spcBef>
              <a:spcAft>
                <a:spcPts val="0"/>
              </a:spcAft>
              <a:buClr>
                <a:srgbClr val="FF6C00"/>
              </a:buClr>
              <a:buSzTx/>
              <a:buFont typeface="Wingdings" panose="05000000000000000000" pitchFamily="2" charset="2"/>
              <a:buChar char="§"/>
              <a:tabLst/>
              <a:defRPr/>
            </a:pPr>
            <a:endParaRPr kumimoji="0" lang="en-US" altLang="ko-KR" sz="14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p:txBody>
      </p:sp>
      <p:sp>
        <p:nvSpPr>
          <p:cNvPr id="8" name="제목 1">
            <a:extLst>
              <a:ext uri="{FF2B5EF4-FFF2-40B4-BE49-F238E27FC236}">
                <a16:creationId xmlns:a16="http://schemas.microsoft.com/office/drawing/2014/main" id="{B69A1B42-637D-4315-93E9-B4D9C7FBABFD}"/>
              </a:ext>
            </a:extLst>
          </p:cNvPr>
          <p:cNvSpPr>
            <a:spLocks noGrp="1"/>
          </p:cNvSpPr>
          <p:nvPr>
            <p:ph type="title" idx="4294967295"/>
          </p:nvPr>
        </p:nvSpPr>
        <p:spPr>
          <a:xfrm>
            <a:off x="321132" y="146252"/>
            <a:ext cx="8515350" cy="593725"/>
          </a:xfrm>
        </p:spPr>
        <p:txBody>
          <a:bodyPr/>
          <a:lstStyle/>
          <a:p>
            <a:r>
              <a:rPr lang="en-US" altLang="ko-KR" sz="1800" b="1" dirty="0">
                <a:latin typeface="나눔고딕" panose="020D0604000000000000" pitchFamily="50" charset="-127"/>
                <a:ea typeface="나눔고딕" panose="020D0604000000000000" pitchFamily="50" charset="-127"/>
              </a:rPr>
              <a:t>8</a:t>
            </a:r>
            <a:r>
              <a:rPr lang="ko-KR" altLang="en-US" sz="1800" b="1" dirty="0">
                <a:latin typeface="나눔고딕" panose="020D0604000000000000" pitchFamily="50" charset="-127"/>
                <a:ea typeface="나눔고딕" panose="020D0604000000000000" pitchFamily="50" charset="-127"/>
              </a:rPr>
              <a:t>개 대학의 연구성과 분석</a:t>
            </a:r>
            <a:endParaRPr lang="ko-KR" altLang="en-US" b="1" dirty="0"/>
          </a:p>
        </p:txBody>
      </p:sp>
      <p:graphicFrame>
        <p:nvGraphicFramePr>
          <p:cNvPr id="10" name="표 9">
            <a:extLst>
              <a:ext uri="{FF2B5EF4-FFF2-40B4-BE49-F238E27FC236}">
                <a16:creationId xmlns:a16="http://schemas.microsoft.com/office/drawing/2014/main" id="{266A28CD-6EB1-4CE6-B4B6-37FFE662B6E3}"/>
              </a:ext>
            </a:extLst>
          </p:cNvPr>
          <p:cNvGraphicFramePr>
            <a:graphicFrameLocks noGrp="1"/>
          </p:cNvGraphicFramePr>
          <p:nvPr>
            <p:extLst>
              <p:ext uri="{D42A27DB-BD31-4B8C-83A1-F6EECF244321}">
                <p14:modId xmlns:p14="http://schemas.microsoft.com/office/powerpoint/2010/main" val="4219590860"/>
              </p:ext>
            </p:extLst>
          </p:nvPr>
        </p:nvGraphicFramePr>
        <p:xfrm>
          <a:off x="363839" y="3429000"/>
          <a:ext cx="11464318" cy="3054921"/>
        </p:xfrm>
        <a:graphic>
          <a:graphicData uri="http://schemas.openxmlformats.org/drawingml/2006/table">
            <a:tbl>
              <a:tblPr>
                <a:tableStyleId>{D27102A9-8310-4765-A935-A1911B00CA55}</a:tableStyleId>
              </a:tblPr>
              <a:tblGrid>
                <a:gridCol w="2434363">
                  <a:extLst>
                    <a:ext uri="{9D8B030D-6E8A-4147-A177-3AD203B41FA5}">
                      <a16:colId xmlns:a16="http://schemas.microsoft.com/office/drawing/2014/main" val="1599029687"/>
                    </a:ext>
                  </a:extLst>
                </a:gridCol>
                <a:gridCol w="922650">
                  <a:extLst>
                    <a:ext uri="{9D8B030D-6E8A-4147-A177-3AD203B41FA5}">
                      <a16:colId xmlns:a16="http://schemas.microsoft.com/office/drawing/2014/main" val="967414050"/>
                    </a:ext>
                  </a:extLst>
                </a:gridCol>
                <a:gridCol w="922650">
                  <a:extLst>
                    <a:ext uri="{9D8B030D-6E8A-4147-A177-3AD203B41FA5}">
                      <a16:colId xmlns:a16="http://schemas.microsoft.com/office/drawing/2014/main" val="2612773946"/>
                    </a:ext>
                  </a:extLst>
                </a:gridCol>
                <a:gridCol w="922650">
                  <a:extLst>
                    <a:ext uri="{9D8B030D-6E8A-4147-A177-3AD203B41FA5}">
                      <a16:colId xmlns:a16="http://schemas.microsoft.com/office/drawing/2014/main" val="194343039"/>
                    </a:ext>
                  </a:extLst>
                </a:gridCol>
                <a:gridCol w="922650">
                  <a:extLst>
                    <a:ext uri="{9D8B030D-6E8A-4147-A177-3AD203B41FA5}">
                      <a16:colId xmlns:a16="http://schemas.microsoft.com/office/drawing/2014/main" val="2206771621"/>
                    </a:ext>
                  </a:extLst>
                </a:gridCol>
                <a:gridCol w="922650">
                  <a:extLst>
                    <a:ext uri="{9D8B030D-6E8A-4147-A177-3AD203B41FA5}">
                      <a16:colId xmlns:a16="http://schemas.microsoft.com/office/drawing/2014/main" val="3026525302"/>
                    </a:ext>
                  </a:extLst>
                </a:gridCol>
                <a:gridCol w="1271909">
                  <a:extLst>
                    <a:ext uri="{9D8B030D-6E8A-4147-A177-3AD203B41FA5}">
                      <a16:colId xmlns:a16="http://schemas.microsoft.com/office/drawing/2014/main" val="651698056"/>
                    </a:ext>
                  </a:extLst>
                </a:gridCol>
                <a:gridCol w="1344040">
                  <a:extLst>
                    <a:ext uri="{9D8B030D-6E8A-4147-A177-3AD203B41FA5}">
                      <a16:colId xmlns:a16="http://schemas.microsoft.com/office/drawing/2014/main" val="2890142447"/>
                    </a:ext>
                  </a:extLst>
                </a:gridCol>
                <a:gridCol w="767167">
                  <a:extLst>
                    <a:ext uri="{9D8B030D-6E8A-4147-A177-3AD203B41FA5}">
                      <a16:colId xmlns:a16="http://schemas.microsoft.com/office/drawing/2014/main" val="652823447"/>
                    </a:ext>
                  </a:extLst>
                </a:gridCol>
                <a:gridCol w="1033589">
                  <a:extLst>
                    <a:ext uri="{9D8B030D-6E8A-4147-A177-3AD203B41FA5}">
                      <a16:colId xmlns:a16="http://schemas.microsoft.com/office/drawing/2014/main" val="3091732676"/>
                    </a:ext>
                  </a:extLst>
                </a:gridCol>
              </a:tblGrid>
              <a:tr h="590272">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Name</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Scholarly </a:t>
                      </a:r>
                    </a:p>
                    <a:p>
                      <a:pPr algn="l" fontAlgn="ctr"/>
                      <a:r>
                        <a:rPr lang="en-US" sz="1200" u="none" strike="noStrike" dirty="0">
                          <a:effectLst/>
                          <a:latin typeface="나눔고딕" panose="020D0604000000000000" pitchFamily="50" charset="-127"/>
                          <a:ea typeface="나눔고딕" panose="020D0604000000000000" pitchFamily="50" charset="-127"/>
                        </a:rPr>
                        <a:t>Output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Citation </a:t>
                      </a:r>
                    </a:p>
                    <a:p>
                      <a:pPr algn="l" fontAlgn="ctr"/>
                      <a:r>
                        <a:rPr lang="en-US" sz="1200" u="none" strike="noStrike" dirty="0">
                          <a:effectLst/>
                          <a:latin typeface="나눔고딕" panose="020D0604000000000000" pitchFamily="50" charset="-127"/>
                          <a:ea typeface="나눔고딕" panose="020D0604000000000000" pitchFamily="50" charset="-127"/>
                        </a:rPr>
                        <a:t>Count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CPP</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FWCI</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h-index</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Outputs</a:t>
                      </a:r>
                      <a:r>
                        <a:rPr lang="ko-KR" altLang="en-US" sz="1200" u="none" strike="noStrike" dirty="0">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in</a:t>
                      </a:r>
                      <a:r>
                        <a:rPr lang="ko-KR" altLang="en-US" sz="1200" u="none" strike="noStrike" dirty="0">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Top</a:t>
                      </a:r>
                    </a:p>
                    <a:p>
                      <a:pPr algn="l" fontAlgn="ctr"/>
                      <a:r>
                        <a:rPr lang="en-US" altLang="ko-KR" sz="1200" u="none" strike="noStrike" dirty="0">
                          <a:effectLst/>
                          <a:latin typeface="나눔고딕" panose="020D0604000000000000" pitchFamily="50" charset="-127"/>
                          <a:ea typeface="나눔고딕" panose="020D0604000000000000" pitchFamily="50" charset="-127"/>
                        </a:rPr>
                        <a:t>10</a:t>
                      </a:r>
                      <a:r>
                        <a:rPr lang="ko-KR" altLang="en-US" sz="1200" u="none" strike="noStrike" dirty="0">
                          <a:effectLst/>
                          <a:latin typeface="나눔고딕" panose="020D0604000000000000" pitchFamily="50" charset="-127"/>
                          <a:ea typeface="나눔고딕" panose="020D0604000000000000" pitchFamily="50" charset="-127"/>
                        </a:rPr>
                        <a:t> </a:t>
                      </a:r>
                      <a:r>
                        <a:rPr lang="en-US" altLang="ko-KR" sz="1200" u="none" strike="noStrike" dirty="0">
                          <a:effectLst/>
                          <a:latin typeface="나눔고딕" panose="020D0604000000000000" pitchFamily="50" charset="-127"/>
                          <a:ea typeface="나눔고딕" panose="020D0604000000000000" pitchFamily="50" charset="-127"/>
                        </a:rPr>
                        <a:t>citations(%)</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rowSpan="2">
                  <a:txBody>
                    <a:bodyPr/>
                    <a:lstStyle/>
                    <a:p>
                      <a:pPr algn="l" fontAlgn="ctr"/>
                      <a:r>
                        <a:rPr lang="en-US" altLang="ko-KR" sz="1200" u="none" strike="noStrike" dirty="0">
                          <a:effectLst/>
                          <a:latin typeface="나눔고딕" panose="020D0604000000000000" pitchFamily="50" charset="-127"/>
                          <a:ea typeface="나눔고딕" panose="020D0604000000000000" pitchFamily="50" charset="-127"/>
                        </a:rPr>
                        <a:t>Publications in </a:t>
                      </a:r>
                    </a:p>
                    <a:p>
                      <a:pPr algn="l" fontAlgn="ctr"/>
                      <a:r>
                        <a:rPr lang="en-US" altLang="ko-KR" sz="1200" u="none" strike="noStrike" dirty="0">
                          <a:effectLst/>
                          <a:latin typeface="나눔고딕" panose="020D0604000000000000" pitchFamily="50" charset="-127"/>
                          <a:ea typeface="나눔고딕" panose="020D0604000000000000" pitchFamily="50" charset="-127"/>
                        </a:rPr>
                        <a:t>Top 10 journals</a:t>
                      </a:r>
                    </a:p>
                    <a:p>
                      <a:pPr algn="l" fontAlgn="ctr"/>
                      <a:r>
                        <a:rPr lang="en-US" altLang="ko-KR" sz="1200" u="none" strike="noStrike" dirty="0">
                          <a:effectLst/>
                          <a:latin typeface="나눔고딕" panose="020D0604000000000000" pitchFamily="50" charset="-127"/>
                          <a:ea typeface="나눔고딕" panose="020D0604000000000000" pitchFamily="50" charset="-127"/>
                        </a:rPr>
                        <a:t>(%)</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gridSpan="2">
                  <a:txBody>
                    <a:bodyPr/>
                    <a:lstStyle/>
                    <a:p>
                      <a:pPr algn="l" fontAlgn="ctr"/>
                      <a:r>
                        <a:rPr lang="en-US" sz="1200" u="none" strike="noStrike" dirty="0">
                          <a:effectLst/>
                          <a:latin typeface="나눔고딕" panose="020D0604000000000000" pitchFamily="50" charset="-127"/>
                          <a:ea typeface="나눔고딕" panose="020D0604000000000000" pitchFamily="50" charset="-127"/>
                        </a:rPr>
                        <a:t>International </a:t>
                      </a:r>
                    </a:p>
                    <a:p>
                      <a:pPr algn="l" fontAlgn="ctr"/>
                      <a:r>
                        <a:rPr lang="en-US" sz="1200" u="none" strike="noStrike" dirty="0">
                          <a:effectLst/>
                          <a:latin typeface="나눔고딕" panose="020D0604000000000000" pitchFamily="50" charset="-127"/>
                          <a:ea typeface="나눔고딕" panose="020D0604000000000000" pitchFamily="50" charset="-127"/>
                        </a:rPr>
                        <a:t>Collaboration</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hMerge="1">
                  <a:txBody>
                    <a:bodyPr/>
                    <a:lstStyle/>
                    <a:p>
                      <a:pPr algn="l" fontAlgn="ct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tc>
                <a:extLst>
                  <a:ext uri="{0D108BD9-81ED-4DB2-BD59-A6C34878D82A}">
                    <a16:rowId xmlns:a16="http://schemas.microsoft.com/office/drawing/2014/main" val="1734607255"/>
                  </a:ext>
                </a:extLst>
              </a:tr>
              <a:tr h="279544">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latinLnBrk="1"/>
                      <a:endParaRPr lang="ko-KR" altLang="en-US"/>
                    </a:p>
                  </a:txBody>
                  <a:tcPr/>
                </a:tc>
                <a:tc vMerge="1">
                  <a:txBody>
                    <a:bodyPr/>
                    <a:lstStyle/>
                    <a:p>
                      <a:pPr algn="ctr" fontAlgn="ctr"/>
                      <a:endParaRPr lang="ko-KR" altLang="en-US" dirty="0"/>
                    </a:p>
                  </a:txBody>
                  <a:tcPr marL="4389" marR="4389" marT="4389" marB="0" anchor="ctr">
                    <a:solidFill>
                      <a:schemeClr val="accent6">
                        <a:lumMod val="20000"/>
                        <a:lumOff val="80000"/>
                      </a:schemeClr>
                    </a:solidFill>
                  </a:tcPr>
                </a:tc>
                <a:tc vMerge="1">
                  <a:txBody>
                    <a:bodyPr/>
                    <a:lstStyle/>
                    <a:p>
                      <a:pPr latinLnBrk="1"/>
                      <a:endParaRPr lang="ko-KR" altLang="en-US"/>
                    </a:p>
                  </a:txBody>
                  <a:tcPr/>
                </a:tc>
                <a:tc>
                  <a:txBody>
                    <a:bodyPr/>
                    <a:lstStyle/>
                    <a:p>
                      <a:pPr algn="l" fontAlgn="ctr"/>
                      <a:r>
                        <a:rPr lang="en-US" altLang="ko-KR" sz="1200" u="none" strike="noStrike" dirty="0">
                          <a:effectLst/>
                          <a:latin typeface="나눔고딕" panose="020D0604000000000000" pitchFamily="50" charset="-127"/>
                          <a:ea typeface="나눔고딕" panose="020D0604000000000000" pitchFamily="50" charset="-127"/>
                        </a:rPr>
                        <a:t>Rate(%)</a:t>
                      </a:r>
                      <a:endParaRPr lang="en-US" sz="12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tc>
                  <a:txBody>
                    <a:bodyPr/>
                    <a:lstStyle/>
                    <a:p>
                      <a:pPr algn="l" latinLnBrk="1"/>
                      <a:r>
                        <a:rPr lang="en-US" altLang="ko-KR" sz="1200" u="none" strike="noStrike" dirty="0">
                          <a:effectLst/>
                          <a:latin typeface="나눔고딕" panose="020D0604000000000000" pitchFamily="50" charset="-127"/>
                          <a:ea typeface="나눔고딕" panose="020D0604000000000000" pitchFamily="50" charset="-127"/>
                        </a:rPr>
                        <a:t>Impact(CPP)</a:t>
                      </a:r>
                      <a:endParaRPr lang="ko-KR" altLang="en-US" sz="1200" dirty="0">
                        <a:latin typeface="나눔고딕" panose="020D0604000000000000" pitchFamily="50" charset="-127"/>
                        <a:ea typeface="나눔고딕" panose="020D0604000000000000" pitchFamily="50" charset="-127"/>
                      </a:endParaRPr>
                    </a:p>
                  </a:txBody>
                  <a:tcPr marL="4389" marR="4389" marT="4389" marB="0" anchor="ctr">
                    <a:solidFill>
                      <a:schemeClr val="accent4">
                        <a:lumMod val="40000"/>
                        <a:lumOff val="60000"/>
                      </a:schemeClr>
                    </a:solidFill>
                  </a:tcPr>
                </a:tc>
                <a:extLst>
                  <a:ext uri="{0D108BD9-81ED-4DB2-BD59-A6C34878D82A}">
                    <a16:rowId xmlns:a16="http://schemas.microsoft.com/office/drawing/2014/main" val="3804326884"/>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1848</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30699</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16.6</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1.75</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74</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18.2</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59.7</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28.8</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22.5</a:t>
                      </a:r>
                    </a:p>
                  </a:txBody>
                  <a:tcPr marL="7620" marR="7620" marT="7620" marB="0" anchor="ctr"/>
                </a:tc>
                <a:extLst>
                  <a:ext uri="{0D108BD9-81ED-4DB2-BD59-A6C34878D82A}">
                    <a16:rowId xmlns:a16="http://schemas.microsoft.com/office/drawing/2014/main" val="2126133418"/>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1349</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17789</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13.2</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1.36</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56</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56.2</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25.1</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15.9</a:t>
                      </a:r>
                    </a:p>
                  </a:txBody>
                  <a:tcPr marL="7620" marR="7620" marT="7620" marB="0" anchor="ctr"/>
                </a:tc>
                <a:extLst>
                  <a:ext uri="{0D108BD9-81ED-4DB2-BD59-A6C34878D82A}">
                    <a16:rowId xmlns:a16="http://schemas.microsoft.com/office/drawing/2014/main" val="2410655856"/>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1315</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17327</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13.2</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1.36</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54</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14.8</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60</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29.3</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20.4</a:t>
                      </a:r>
                    </a:p>
                  </a:txBody>
                  <a:tcPr marL="7620" marR="7620" marT="7620" marB="0" anchor="ctr"/>
                </a:tc>
                <a:extLst>
                  <a:ext uri="{0D108BD9-81ED-4DB2-BD59-A6C34878D82A}">
                    <a16:rowId xmlns:a16="http://schemas.microsoft.com/office/drawing/2014/main" val="853333574"/>
                  </a:ext>
                </a:extLst>
              </a:tr>
              <a:tr h="268873">
                <a:tc>
                  <a:txBody>
                    <a:bodyPr/>
                    <a:lstStyle/>
                    <a:p>
                      <a:pPr algn="l" fontAlgn="ctr"/>
                      <a:endParaRPr lang="en-US"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1274</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18290</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14.4</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1.36</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60</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13.3</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50.3</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23.6</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16.4</a:t>
                      </a:r>
                    </a:p>
                  </a:txBody>
                  <a:tcPr marL="7620" marR="7620" marT="7620" marB="0" anchor="ctr"/>
                </a:tc>
                <a:extLst>
                  <a:ext uri="{0D108BD9-81ED-4DB2-BD59-A6C34878D82A}">
                    <a16:rowId xmlns:a16="http://schemas.microsoft.com/office/drawing/2014/main" val="1745223618"/>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1240</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20923</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16.9</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1.74</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65</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22.2</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67.9</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28.4</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20.6</a:t>
                      </a:r>
                    </a:p>
                  </a:txBody>
                  <a:tcPr marL="7620" marR="7620" marT="7620" marB="0" anchor="ctr"/>
                </a:tc>
                <a:extLst>
                  <a:ext uri="{0D108BD9-81ED-4DB2-BD59-A6C34878D82A}">
                    <a16:rowId xmlns:a16="http://schemas.microsoft.com/office/drawing/2014/main" val="525452763"/>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913</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10718</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11.7</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1.27</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50</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14.9</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43.6</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22.3</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19.4</a:t>
                      </a:r>
                    </a:p>
                  </a:txBody>
                  <a:tcPr marL="7620" marR="7620" marT="7620" marB="0" anchor="ctr"/>
                </a:tc>
                <a:extLst>
                  <a:ext uri="{0D108BD9-81ED-4DB2-BD59-A6C34878D82A}">
                    <a16:rowId xmlns:a16="http://schemas.microsoft.com/office/drawing/2014/main" val="1641873740"/>
                  </a:ext>
                </a:extLst>
              </a:tr>
              <a:tr h="302994">
                <a:tc>
                  <a:txBody>
                    <a:bodyPr/>
                    <a:lstStyle/>
                    <a:p>
                      <a:pPr algn="l" fontAlgn="ctr"/>
                      <a:endParaRPr lang="en-US" sz="1200" b="1"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a:solidFill>
                            <a:srgbClr val="000000"/>
                          </a:solidFill>
                          <a:effectLst/>
                          <a:latin typeface="나눔고딕" panose="020D0604000000000000" pitchFamily="50" charset="-127"/>
                          <a:ea typeface="나눔고딕" panose="020D0604000000000000" pitchFamily="50" charset="-127"/>
                        </a:rPr>
                        <a:t>912</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a:solidFill>
                            <a:srgbClr val="000000"/>
                          </a:solidFill>
                          <a:effectLst/>
                          <a:latin typeface="나눔고딕" panose="020D0604000000000000" pitchFamily="50" charset="-127"/>
                          <a:ea typeface="나눔고딕" panose="020D0604000000000000" pitchFamily="50" charset="-127"/>
                        </a:rPr>
                        <a:t>18973</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a:solidFill>
                            <a:srgbClr val="000000"/>
                          </a:solidFill>
                          <a:effectLst/>
                          <a:latin typeface="나눔고딕" panose="020D0604000000000000" pitchFamily="50" charset="-127"/>
                          <a:ea typeface="나눔고딕" panose="020D0604000000000000" pitchFamily="50" charset="-127"/>
                        </a:rPr>
                        <a:t>20.8</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dirty="0">
                          <a:solidFill>
                            <a:srgbClr val="000000"/>
                          </a:solidFill>
                          <a:effectLst/>
                          <a:latin typeface="나눔고딕" panose="020D0604000000000000" pitchFamily="50" charset="-127"/>
                          <a:ea typeface="나눔고딕" panose="020D0604000000000000" pitchFamily="50" charset="-127"/>
                        </a:rPr>
                        <a:t>1.92</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dirty="0">
                          <a:solidFill>
                            <a:srgbClr val="000000"/>
                          </a:solidFill>
                          <a:effectLst/>
                          <a:latin typeface="나눔고딕" panose="020D0604000000000000" pitchFamily="50" charset="-127"/>
                          <a:ea typeface="나눔고딕" panose="020D0604000000000000" pitchFamily="50" charset="-127"/>
                        </a:rPr>
                        <a:t>58</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a:solidFill>
                            <a:srgbClr val="000000"/>
                          </a:solidFill>
                          <a:effectLst/>
                          <a:latin typeface="나눔고딕" panose="020D0604000000000000" pitchFamily="50" charset="-127"/>
                          <a:ea typeface="나눔고딕" panose="020D0604000000000000" pitchFamily="50" charset="-127"/>
                        </a:rPr>
                        <a:t>21.1</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dirty="0">
                          <a:solidFill>
                            <a:srgbClr val="000000"/>
                          </a:solidFill>
                          <a:effectLst/>
                          <a:latin typeface="나눔고딕" panose="020D0604000000000000" pitchFamily="50" charset="-127"/>
                          <a:ea typeface="나눔고딕" panose="020D0604000000000000" pitchFamily="50" charset="-127"/>
                        </a:rPr>
                        <a:t>61.1</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dirty="0">
                          <a:solidFill>
                            <a:srgbClr val="000000"/>
                          </a:solidFill>
                          <a:effectLst/>
                          <a:latin typeface="나눔고딕" panose="020D0604000000000000" pitchFamily="50" charset="-127"/>
                          <a:ea typeface="나눔고딕" panose="020D0604000000000000" pitchFamily="50" charset="-127"/>
                        </a:rPr>
                        <a:t>36.6</a:t>
                      </a:r>
                    </a:p>
                  </a:txBody>
                  <a:tcPr marL="7620" marR="7620" marT="7620" marB="0" anchor="ctr">
                    <a:solidFill>
                      <a:schemeClr val="accent4">
                        <a:lumMod val="20000"/>
                        <a:lumOff val="80000"/>
                      </a:schemeClr>
                    </a:solidFill>
                  </a:tcPr>
                </a:tc>
                <a:tc>
                  <a:txBody>
                    <a:bodyPr/>
                    <a:lstStyle/>
                    <a:p>
                      <a:pPr algn="l" fontAlgn="ctr"/>
                      <a:r>
                        <a:rPr lang="en-US" altLang="ko-KR" sz="1200" b="1" i="0" u="none" strike="noStrike" dirty="0">
                          <a:solidFill>
                            <a:srgbClr val="000000"/>
                          </a:solidFill>
                          <a:effectLst/>
                          <a:latin typeface="나눔고딕" panose="020D0604000000000000" pitchFamily="50" charset="-127"/>
                          <a:ea typeface="나눔고딕" panose="020D0604000000000000" pitchFamily="50" charset="-127"/>
                        </a:rPr>
                        <a:t>24.3</a:t>
                      </a:r>
                    </a:p>
                  </a:txBody>
                  <a:tcPr marL="7620" marR="7620" marT="7620" marB="0" anchor="ctr">
                    <a:solidFill>
                      <a:schemeClr val="accent4">
                        <a:lumMod val="20000"/>
                        <a:lumOff val="80000"/>
                      </a:schemeClr>
                    </a:solidFill>
                  </a:tcPr>
                </a:tc>
                <a:extLst>
                  <a:ext uri="{0D108BD9-81ED-4DB2-BD59-A6C34878D82A}">
                    <a16:rowId xmlns:a16="http://schemas.microsoft.com/office/drawing/2014/main" val="1697137151"/>
                  </a:ext>
                </a:extLst>
              </a:tr>
              <a:tr h="268873">
                <a:tc>
                  <a:txBody>
                    <a:bodyPr/>
                    <a:lstStyle/>
                    <a:p>
                      <a:pPr algn="l" fontAlgn="ctr"/>
                      <a:endParaRPr lang="en-US"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455</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9205</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20.2</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2.21</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46</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23.7</a:t>
                      </a:r>
                    </a:p>
                  </a:txBody>
                  <a:tcPr marL="7620" marR="7620" marT="7620" marB="0" anchor="ct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78.9</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40.4</a:t>
                      </a:r>
                    </a:p>
                  </a:txBody>
                  <a:tcPr marL="7620" marR="7620" marT="7620" marB="0" anchor="ct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26.7</a:t>
                      </a:r>
                    </a:p>
                  </a:txBody>
                  <a:tcPr marL="7620" marR="7620" marT="7620" marB="0" anchor="ctr"/>
                </a:tc>
                <a:extLst>
                  <a:ext uri="{0D108BD9-81ED-4DB2-BD59-A6C34878D82A}">
                    <a16:rowId xmlns:a16="http://schemas.microsoft.com/office/drawing/2014/main" val="1973760585"/>
                  </a:ext>
                </a:extLst>
              </a:tr>
            </a:tbl>
          </a:graphicData>
        </a:graphic>
      </p:graphicFrame>
      <p:sp>
        <p:nvSpPr>
          <p:cNvPr id="2" name="직사각형 1">
            <a:extLst>
              <a:ext uri="{FF2B5EF4-FFF2-40B4-BE49-F238E27FC236}">
                <a16:creationId xmlns:a16="http://schemas.microsoft.com/office/drawing/2014/main" id="{4AC5DDFF-D8CE-4D40-B4B0-B5F6885342CC}"/>
              </a:ext>
            </a:extLst>
          </p:cNvPr>
          <p:cNvSpPr/>
          <p:nvPr/>
        </p:nvSpPr>
        <p:spPr>
          <a:xfrm>
            <a:off x="582182" y="1343825"/>
            <a:ext cx="11027634" cy="1815882"/>
          </a:xfrm>
          <a:prstGeom prst="rect">
            <a:avLst/>
          </a:prstGeom>
        </p:spPr>
        <p:txBody>
          <a:bodyPr wrap="square">
            <a:spAutoFit/>
          </a:bodyPr>
          <a:lstStyle/>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Scholarly outputs, Publication: </a:t>
            </a:r>
            <a:r>
              <a:rPr lang="ko-KR" altLang="en-US" sz="1400" u="sng" dirty="0">
                <a:solidFill>
                  <a:schemeClr val="tx1">
                    <a:lumMod val="50000"/>
                  </a:schemeClr>
                </a:solidFill>
                <a:latin typeface="나눔고딕" panose="020D0604000000000000" pitchFamily="50" charset="-127"/>
                <a:ea typeface="나눔고딕" panose="020D0604000000000000" pitchFamily="50" charset="-127"/>
              </a:rPr>
              <a:t>논문</a:t>
            </a:r>
            <a:r>
              <a:rPr lang="en-US" altLang="ko-KR" sz="1400" u="sng"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u="sng" dirty="0" err="1">
                <a:solidFill>
                  <a:schemeClr val="tx1">
                    <a:lumMod val="50000"/>
                  </a:schemeClr>
                </a:solidFill>
                <a:latin typeface="나눔고딕" panose="020D0604000000000000" pitchFamily="50" charset="-127"/>
                <a:ea typeface="나눔고딕" panose="020D0604000000000000" pitchFamily="50" charset="-127"/>
              </a:rPr>
              <a:t>아티클</a:t>
            </a:r>
            <a:r>
              <a:rPr lang="en-US" altLang="ko-KR" sz="1400" u="sng"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u="sng" dirty="0">
                <a:solidFill>
                  <a:schemeClr val="tx1">
                    <a:lumMod val="50000"/>
                  </a:schemeClr>
                </a:solidFill>
                <a:latin typeface="나눔고딕" panose="020D0604000000000000" pitchFamily="50" charset="-127"/>
                <a:ea typeface="나눔고딕" panose="020D0604000000000000" pitchFamily="50" charset="-127"/>
              </a:rPr>
              <a:t>리뷰</a:t>
            </a:r>
            <a:r>
              <a:rPr lang="en-US" altLang="ko-KR" sz="1400" u="sng"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u="sng" dirty="0">
                <a:solidFill>
                  <a:schemeClr val="tx1">
                    <a:lumMod val="50000"/>
                  </a:schemeClr>
                </a:solidFill>
                <a:latin typeface="나눔고딕" panose="020D0604000000000000" pitchFamily="50" charset="-127"/>
                <a:ea typeface="나눔고딕" panose="020D0604000000000000" pitchFamily="50" charset="-127"/>
              </a:rPr>
              <a:t>컨퍼런스</a:t>
            </a:r>
            <a:r>
              <a:rPr lang="en-US" altLang="ko-KR" sz="1400" u="sng"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수 </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CPP(Citation per publication):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논문 한 편당 인용 수</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FWCI(Field-Weighted Citation Impact):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상대적인 피인용지수</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전세계 평균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1</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을 기준으로 기관의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FWCI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비교 분석</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H-index: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발표한 논문 건수와 피인용 횟수를 모두 고려한 지수로 상위 인용 수부터 논문을 </a:t>
            </a:r>
            <a:r>
              <a:rPr lang="ko-KR" altLang="en-US" sz="1400" dirty="0" err="1">
                <a:solidFill>
                  <a:schemeClr val="tx1">
                    <a:lumMod val="50000"/>
                  </a:schemeClr>
                </a:solidFill>
                <a:latin typeface="나눔고딕" panose="020D0604000000000000" pitchFamily="50" charset="-127"/>
                <a:ea typeface="나눔고딕" panose="020D0604000000000000" pitchFamily="50" charset="-127"/>
              </a:rPr>
              <a:t>넘버링하여</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산출</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Output in Top 10%: FWCI</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지수 기반</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고 인용된 상위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1%, 10%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논문에 해당하는 비율</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Publications in Top 10 Journals (%): CiteScore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지수 기준 상위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저널에 논문을 발표한 비율</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International Collaboration: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국제협력을 통해 발표한 논문</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buClr>
                <a:srgbClr val="FF0000"/>
              </a:buClr>
              <a:buFont typeface="Arial" panose="020B0604020202020204" pitchFamily="34" charset="0"/>
              <a:buChar cha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International Collaboration Impact: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국제 협력을 통해 발표한 논문의 한 편당 인용 수</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11" name="TextBox 10">
            <a:extLst>
              <a:ext uri="{FF2B5EF4-FFF2-40B4-BE49-F238E27FC236}">
                <a16:creationId xmlns:a16="http://schemas.microsoft.com/office/drawing/2014/main" id="{66CF60D3-D842-48DC-90A6-A0E734336F4F}"/>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192921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5D689FB0-83BB-4041-BED1-AB4BF3F788F0}"/>
              </a:ext>
            </a:extLst>
          </p:cNvPr>
          <p:cNvSpPr txBox="1"/>
          <p:nvPr/>
        </p:nvSpPr>
        <p:spPr>
          <a:xfrm>
            <a:off x="591600" y="874101"/>
            <a:ext cx="11059856" cy="1015663"/>
          </a:xfrm>
          <a:prstGeom prst="rect">
            <a:avLst/>
          </a:prstGeom>
          <a:noFill/>
        </p:spPr>
        <p:txBody>
          <a:bodyPr wrap="square" rtlCol="0">
            <a:spAutoFit/>
          </a:bodyPr>
          <a:lstStyle/>
          <a:p>
            <a:pPr fontAlgn="ctr">
              <a:buClr>
                <a:schemeClr val="tx1">
                  <a:lumMod val="50000"/>
                </a:schemeClr>
              </a:buCl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fontAlgn="ctr">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 수 기준</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년간 발표한 논문 수는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1,848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편으로 가장 많고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(1,349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B</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(1,315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순으로 분석됨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fontAlgn="ctr">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논문의</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성장율이 가장 높은 기관은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매년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18.7%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성장하고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(8.1%), ?????(5.6%)</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순으로 분석됨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fontAlgn="ctr">
              <a:buClr>
                <a:schemeClr val="tx1">
                  <a:lumMod val="50000"/>
                </a:schemeClr>
              </a:buClr>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912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논문을 발표한 것으로 분석되며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연 평균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2.6%</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씩 논문 발표가 감소한 것으로 분석됨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fontAlgn="ctr">
              <a:buClr>
                <a:schemeClr val="tx1">
                  <a:lumMod val="50000"/>
                </a:schemeClr>
              </a:buClr>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16" name="제목 1">
            <a:extLst>
              <a:ext uri="{FF2B5EF4-FFF2-40B4-BE49-F238E27FC236}">
                <a16:creationId xmlns:a16="http://schemas.microsoft.com/office/drawing/2014/main" id="{5D84B0C1-DD19-4F84-B713-9949FC6545F6}"/>
              </a:ext>
            </a:extLst>
          </p:cNvPr>
          <p:cNvSpPr txBox="1">
            <a:spLocks/>
          </p:cNvSpPr>
          <p:nvPr/>
        </p:nvSpPr>
        <p:spPr>
          <a:xfrm>
            <a:off x="294099" y="258832"/>
            <a:ext cx="8514275" cy="593559"/>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1800" b="1" dirty="0">
                <a:latin typeface="나눔고딕" panose="020D0604000000000000" pitchFamily="50" charset="-127"/>
                <a:ea typeface="나눔고딕" panose="020D0604000000000000" pitchFamily="50" charset="-127"/>
              </a:rPr>
              <a:t>연도별 논문 발표 동향</a:t>
            </a:r>
            <a:endParaRPr lang="ko-KR" altLang="en-US" b="1" dirty="0"/>
          </a:p>
        </p:txBody>
      </p:sp>
      <p:pic>
        <p:nvPicPr>
          <p:cNvPr id="2" name="그림 1">
            <a:extLst>
              <a:ext uri="{FF2B5EF4-FFF2-40B4-BE49-F238E27FC236}">
                <a16:creationId xmlns:a16="http://schemas.microsoft.com/office/drawing/2014/main" id="{5D9F3B49-C5C0-4F37-BBCD-D607F12F092D}"/>
              </a:ext>
            </a:extLst>
          </p:cNvPr>
          <p:cNvPicPr>
            <a:picLocks noChangeAspect="1"/>
          </p:cNvPicPr>
          <p:nvPr/>
        </p:nvPicPr>
        <p:blipFill>
          <a:blip r:embed="rId3"/>
          <a:stretch>
            <a:fillRect/>
          </a:stretch>
        </p:blipFill>
        <p:spPr>
          <a:xfrm>
            <a:off x="640017" y="1913839"/>
            <a:ext cx="8248967" cy="4395435"/>
          </a:xfrm>
          <a:prstGeom prst="rect">
            <a:avLst/>
          </a:prstGeom>
        </p:spPr>
      </p:pic>
      <p:sp>
        <p:nvSpPr>
          <p:cNvPr id="6" name="TextBox 5">
            <a:extLst>
              <a:ext uri="{FF2B5EF4-FFF2-40B4-BE49-F238E27FC236}">
                <a16:creationId xmlns:a16="http://schemas.microsoft.com/office/drawing/2014/main" id="{259968D6-EEDB-4F38-9831-1E3C8FCF291D}"/>
              </a:ext>
            </a:extLst>
          </p:cNvPr>
          <p:cNvSpPr txBox="1"/>
          <p:nvPr/>
        </p:nvSpPr>
        <p:spPr>
          <a:xfrm>
            <a:off x="1346400" y="6398420"/>
            <a:ext cx="7343838" cy="276999"/>
          </a:xfrm>
          <a:prstGeom prst="rect">
            <a:avLst/>
          </a:prstGeom>
          <a:noFill/>
        </p:spPr>
        <p:txBody>
          <a:bodyPr wrap="square" rtlCol="0">
            <a:spAutoFit/>
          </a:bodyPr>
          <a:lstStyle/>
          <a:p>
            <a:pPr algn="ctr"/>
            <a:r>
              <a:rPr lang="en-US" altLang="ko-KR" sz="1200" dirty="0">
                <a:latin typeface="나눔고딕" panose="020D0604000000000000" pitchFamily="50" charset="-127"/>
                <a:ea typeface="나눔고딕" panose="020D0604000000000000" pitchFamily="50" charset="-127"/>
              </a:rPr>
              <a:t>&lt;</a:t>
            </a:r>
            <a:r>
              <a:rPr lang="ko-KR" altLang="en-US" sz="1200" dirty="0">
                <a:latin typeface="나눔고딕" panose="020D0604000000000000" pitchFamily="50" charset="-127"/>
                <a:ea typeface="나눔고딕" panose="020D0604000000000000" pitchFamily="50" charset="-127"/>
              </a:rPr>
              <a:t>주요 연구기관의 연도별 논문발표 동향</a:t>
            </a:r>
            <a:r>
              <a:rPr lang="en-US" altLang="ko-KR" sz="1200" dirty="0">
                <a:latin typeface="나눔고딕" panose="020D0604000000000000" pitchFamily="50" charset="-127"/>
                <a:ea typeface="나눔고딕" panose="020D0604000000000000" pitchFamily="50" charset="-127"/>
              </a:rPr>
              <a:t>&gt;</a:t>
            </a:r>
            <a:endParaRPr lang="ko-KR" altLang="en-US" sz="1200" dirty="0">
              <a:latin typeface="나눔고딕" panose="020D0604000000000000" pitchFamily="50" charset="-127"/>
              <a:ea typeface="나눔고딕" panose="020D0604000000000000" pitchFamily="50" charset="-127"/>
            </a:endParaRPr>
          </a:p>
        </p:txBody>
      </p:sp>
      <p:sp>
        <p:nvSpPr>
          <p:cNvPr id="7" name="TextBox 6">
            <a:extLst>
              <a:ext uri="{FF2B5EF4-FFF2-40B4-BE49-F238E27FC236}">
                <a16:creationId xmlns:a16="http://schemas.microsoft.com/office/drawing/2014/main" id="{528FC6D6-5901-4784-BD29-9EA2868FDEAF}"/>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pic>
        <p:nvPicPr>
          <p:cNvPr id="8" name="그림 7">
            <a:extLst>
              <a:ext uri="{FF2B5EF4-FFF2-40B4-BE49-F238E27FC236}">
                <a16:creationId xmlns:a16="http://schemas.microsoft.com/office/drawing/2014/main" id="{EC6A6834-9C3B-462C-BF16-CD89B01431EF}"/>
              </a:ext>
            </a:extLst>
          </p:cNvPr>
          <p:cNvPicPr>
            <a:picLocks noChangeAspect="1"/>
          </p:cNvPicPr>
          <p:nvPr/>
        </p:nvPicPr>
        <p:blipFill rotWithShape="1">
          <a:blip r:embed="rId4"/>
          <a:srcRect r="61088"/>
          <a:stretch/>
        </p:blipFill>
        <p:spPr>
          <a:xfrm>
            <a:off x="10088817" y="3086506"/>
            <a:ext cx="569351" cy="2415749"/>
          </a:xfrm>
          <a:prstGeom prst="rect">
            <a:avLst/>
          </a:prstGeom>
        </p:spPr>
      </p:pic>
    </p:spTree>
    <p:extLst>
      <p:ext uri="{BB962C8B-B14F-4D97-AF65-F5344CB8AC3E}">
        <p14:creationId xmlns:p14="http://schemas.microsoft.com/office/powerpoint/2010/main" val="1393494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6A5F8F-34DB-472B-B7B5-4513F501102C}"/>
              </a:ext>
            </a:extLst>
          </p:cNvPr>
          <p:cNvSpPr txBox="1"/>
          <p:nvPr/>
        </p:nvSpPr>
        <p:spPr>
          <a:xfrm>
            <a:off x="570445" y="1048987"/>
            <a:ext cx="10999040" cy="461665"/>
          </a:xfrm>
          <a:prstGeom prst="rect">
            <a:avLst/>
          </a:prstGeom>
          <a:noFill/>
        </p:spPr>
        <p:txBody>
          <a:bodyPr wrap="square" rtlCol="0">
            <a:spAutoFit/>
          </a:bodyPr>
          <a:lstStyle/>
          <a:p>
            <a:pPr marL="171450" indent="-171450" algn="just">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논문의 양적인 수준을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을 기반으로 분석하면</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 논문의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2.21</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높아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121%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B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 논문의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1.92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높아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92%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P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 논문의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1.75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75%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있는 것으로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8" name="제목 1">
            <a:extLst>
              <a:ext uri="{FF2B5EF4-FFF2-40B4-BE49-F238E27FC236}">
                <a16:creationId xmlns:a16="http://schemas.microsoft.com/office/drawing/2014/main" id="{85102CA4-AEAA-40D3-AF24-EEAF258628E6}"/>
              </a:ext>
            </a:extLst>
          </p:cNvPr>
          <p:cNvSpPr txBox="1">
            <a:spLocks/>
          </p:cNvSpPr>
          <p:nvPr/>
        </p:nvSpPr>
        <p:spPr>
          <a:xfrm>
            <a:off x="294099" y="258832"/>
            <a:ext cx="8514275" cy="593559"/>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ko-KR" altLang="en-US" sz="1800" b="1" dirty="0">
                <a:latin typeface="나눔고딕" panose="020D0604000000000000" pitchFamily="50" charset="-127"/>
                <a:ea typeface="나눔고딕" panose="020D0604000000000000" pitchFamily="50" charset="-127"/>
              </a:rPr>
              <a:t>연도별 </a:t>
            </a:r>
            <a:r>
              <a:rPr lang="en-US" altLang="ko-KR" sz="1800" b="1" dirty="0">
                <a:latin typeface="나눔고딕" panose="020D0604000000000000" pitchFamily="50" charset="-127"/>
                <a:ea typeface="나눔고딕" panose="020D0604000000000000" pitchFamily="50" charset="-127"/>
              </a:rPr>
              <a:t>FWCI (</a:t>
            </a:r>
            <a:r>
              <a:rPr lang="ko-KR" altLang="en-US" sz="1800" b="1" dirty="0">
                <a:latin typeface="나눔고딕" panose="020D0604000000000000" pitchFamily="50" charset="-127"/>
                <a:ea typeface="나눔고딕" panose="020D0604000000000000" pitchFamily="50" charset="-127"/>
              </a:rPr>
              <a:t>상대적인 피인용지수</a:t>
            </a:r>
            <a:r>
              <a:rPr lang="en-US" altLang="ko-KR" sz="1800" b="1" dirty="0">
                <a:latin typeface="나눔고딕" panose="020D0604000000000000" pitchFamily="50" charset="-127"/>
                <a:ea typeface="나눔고딕" panose="020D0604000000000000" pitchFamily="50" charset="-127"/>
              </a:rPr>
              <a:t>) </a:t>
            </a:r>
            <a:r>
              <a:rPr lang="ko-KR" altLang="en-US" sz="1800" b="1" dirty="0">
                <a:latin typeface="나눔고딕" panose="020D0604000000000000" pitchFamily="50" charset="-127"/>
                <a:ea typeface="나눔고딕" panose="020D0604000000000000" pitchFamily="50" charset="-127"/>
              </a:rPr>
              <a:t>동향</a:t>
            </a:r>
            <a:endParaRPr lang="ko-KR" altLang="en-US" b="1" dirty="0"/>
          </a:p>
        </p:txBody>
      </p:sp>
      <p:pic>
        <p:nvPicPr>
          <p:cNvPr id="2" name="그림 1">
            <a:extLst>
              <a:ext uri="{FF2B5EF4-FFF2-40B4-BE49-F238E27FC236}">
                <a16:creationId xmlns:a16="http://schemas.microsoft.com/office/drawing/2014/main" id="{2B5C0EBA-9227-4B44-88CA-95B878D6520D}"/>
              </a:ext>
            </a:extLst>
          </p:cNvPr>
          <p:cNvPicPr>
            <a:picLocks noChangeAspect="1"/>
          </p:cNvPicPr>
          <p:nvPr/>
        </p:nvPicPr>
        <p:blipFill>
          <a:blip r:embed="rId3"/>
          <a:stretch>
            <a:fillRect/>
          </a:stretch>
        </p:blipFill>
        <p:spPr>
          <a:xfrm>
            <a:off x="795970" y="1813928"/>
            <a:ext cx="8111810" cy="4471142"/>
          </a:xfrm>
          <a:prstGeom prst="rect">
            <a:avLst/>
          </a:prstGeom>
        </p:spPr>
      </p:pic>
      <p:sp>
        <p:nvSpPr>
          <p:cNvPr id="6" name="TextBox 5">
            <a:extLst>
              <a:ext uri="{FF2B5EF4-FFF2-40B4-BE49-F238E27FC236}">
                <a16:creationId xmlns:a16="http://schemas.microsoft.com/office/drawing/2014/main" id="{259019CF-F478-4060-B8ED-167B3CC6AD77}"/>
              </a:ext>
            </a:extLst>
          </p:cNvPr>
          <p:cNvSpPr txBox="1"/>
          <p:nvPr/>
        </p:nvSpPr>
        <p:spPr>
          <a:xfrm>
            <a:off x="1106905" y="6398420"/>
            <a:ext cx="7576457" cy="276999"/>
          </a:xfrm>
          <a:prstGeom prst="rect">
            <a:avLst/>
          </a:prstGeom>
          <a:noFill/>
        </p:spPr>
        <p:txBody>
          <a:bodyPr wrap="square" rtlCol="0">
            <a:spAutoFit/>
          </a:bodyPr>
          <a:lstStyle/>
          <a:p>
            <a:pPr algn="ctr"/>
            <a:r>
              <a:rPr lang="en-US" altLang="ko-KR" sz="1200" dirty="0">
                <a:latin typeface="나눔고딕" panose="020D0604000000000000" pitchFamily="50" charset="-127"/>
                <a:ea typeface="나눔고딕" panose="020D0604000000000000" pitchFamily="50" charset="-127"/>
              </a:rPr>
              <a:t>&lt;FWCI(</a:t>
            </a:r>
            <a:r>
              <a:rPr lang="ko-KR" altLang="en-US" sz="1200" dirty="0">
                <a:latin typeface="나눔고딕" panose="020D0604000000000000" pitchFamily="50" charset="-127"/>
                <a:ea typeface="나눔고딕" panose="020D0604000000000000" pitchFamily="50" charset="-127"/>
              </a:rPr>
              <a:t>상대적인 피인용지수</a:t>
            </a:r>
            <a:r>
              <a:rPr lang="en-US" altLang="ko-KR" sz="1200" dirty="0">
                <a:latin typeface="나눔고딕" panose="020D0604000000000000" pitchFamily="50" charset="-127"/>
                <a:ea typeface="나눔고딕" panose="020D0604000000000000" pitchFamily="50" charset="-127"/>
              </a:rPr>
              <a:t>)</a:t>
            </a:r>
            <a:r>
              <a:rPr lang="ko-KR" altLang="en-US" sz="1200" dirty="0">
                <a:latin typeface="나눔고딕" panose="020D0604000000000000" pitchFamily="50" charset="-127"/>
                <a:ea typeface="나눔고딕" panose="020D0604000000000000" pitchFamily="50" charset="-127"/>
              </a:rPr>
              <a:t>의</a:t>
            </a:r>
            <a:r>
              <a:rPr lang="en-US" altLang="ko-KR" sz="1200" dirty="0">
                <a:latin typeface="나눔고딕" panose="020D0604000000000000" pitchFamily="50" charset="-127"/>
                <a:ea typeface="나눔고딕" panose="020D0604000000000000" pitchFamily="50" charset="-127"/>
              </a:rPr>
              <a:t> </a:t>
            </a:r>
            <a:r>
              <a:rPr lang="ko-KR" altLang="en-US" sz="1200" dirty="0">
                <a:latin typeface="나눔고딕" panose="020D0604000000000000" pitchFamily="50" charset="-127"/>
                <a:ea typeface="나눔고딕" panose="020D0604000000000000" pitchFamily="50" charset="-127"/>
              </a:rPr>
              <a:t>연도별 현황</a:t>
            </a:r>
            <a:r>
              <a:rPr lang="en-US" altLang="ko-KR" sz="1200" dirty="0">
                <a:latin typeface="나눔고딕" panose="020D0604000000000000" pitchFamily="50" charset="-127"/>
                <a:ea typeface="나눔고딕" panose="020D0604000000000000" pitchFamily="50" charset="-127"/>
              </a:rPr>
              <a:t>&gt;</a:t>
            </a:r>
            <a:endParaRPr lang="ko-KR" altLang="en-US" sz="1200" dirty="0">
              <a:latin typeface="나눔고딕" panose="020D0604000000000000" pitchFamily="50" charset="-127"/>
              <a:ea typeface="나눔고딕" panose="020D0604000000000000" pitchFamily="50" charset="-127"/>
            </a:endParaRPr>
          </a:p>
        </p:txBody>
      </p:sp>
      <p:sp>
        <p:nvSpPr>
          <p:cNvPr id="7" name="TextBox 6">
            <a:extLst>
              <a:ext uri="{FF2B5EF4-FFF2-40B4-BE49-F238E27FC236}">
                <a16:creationId xmlns:a16="http://schemas.microsoft.com/office/drawing/2014/main" id="{516AF9E0-D666-497A-83C3-9AE11F254A87}"/>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pic>
        <p:nvPicPr>
          <p:cNvPr id="10" name="그림 9">
            <a:extLst>
              <a:ext uri="{FF2B5EF4-FFF2-40B4-BE49-F238E27FC236}">
                <a16:creationId xmlns:a16="http://schemas.microsoft.com/office/drawing/2014/main" id="{4A817D43-8ADC-468F-B45A-904E50BEA2A2}"/>
              </a:ext>
            </a:extLst>
          </p:cNvPr>
          <p:cNvPicPr>
            <a:picLocks noChangeAspect="1"/>
          </p:cNvPicPr>
          <p:nvPr/>
        </p:nvPicPr>
        <p:blipFill rotWithShape="1">
          <a:blip r:embed="rId4"/>
          <a:srcRect r="61088"/>
          <a:stretch/>
        </p:blipFill>
        <p:spPr>
          <a:xfrm>
            <a:off x="10088817" y="3086506"/>
            <a:ext cx="569351" cy="2415749"/>
          </a:xfrm>
          <a:prstGeom prst="rect">
            <a:avLst/>
          </a:prstGeom>
        </p:spPr>
      </p:pic>
    </p:spTree>
    <p:extLst>
      <p:ext uri="{BB962C8B-B14F-4D97-AF65-F5344CB8AC3E}">
        <p14:creationId xmlns:p14="http://schemas.microsoft.com/office/powerpoint/2010/main" val="28884362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제목 1">
            <a:extLst>
              <a:ext uri="{FF2B5EF4-FFF2-40B4-BE49-F238E27FC236}">
                <a16:creationId xmlns:a16="http://schemas.microsoft.com/office/drawing/2014/main" id="{5953B136-6580-43DD-8F78-C10CBD8D83AD}"/>
              </a:ext>
            </a:extLst>
          </p:cNvPr>
          <p:cNvSpPr txBox="1">
            <a:spLocks/>
          </p:cNvSpPr>
          <p:nvPr/>
        </p:nvSpPr>
        <p:spPr>
          <a:xfrm>
            <a:off x="294099" y="258832"/>
            <a:ext cx="8514275" cy="593559"/>
          </a:xfrm>
          <a:prstGeom prst="rect">
            <a:avLst/>
          </a:prstGeom>
        </p:spPr>
        <p:txBody>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800" b="1" dirty="0">
                <a:latin typeface="나눔고딕" panose="020D0604000000000000" pitchFamily="50" charset="-127"/>
                <a:ea typeface="나눔고딕" panose="020D0604000000000000" pitchFamily="50" charset="-127"/>
              </a:rPr>
              <a:t>FWCI </a:t>
            </a:r>
            <a:r>
              <a:rPr lang="ko-KR" altLang="en-US" sz="1800" b="1" dirty="0">
                <a:latin typeface="나눔고딕" panose="020D0604000000000000" pitchFamily="50" charset="-127"/>
                <a:ea typeface="나눔고딕" panose="020D0604000000000000" pitchFamily="50" charset="-127"/>
              </a:rPr>
              <a:t>기준 상위 </a:t>
            </a:r>
            <a:r>
              <a:rPr lang="en-US" altLang="ko-KR" sz="1800" b="1" dirty="0">
                <a:latin typeface="나눔고딕" panose="020D0604000000000000" pitchFamily="50" charset="-127"/>
                <a:ea typeface="나눔고딕" panose="020D0604000000000000" pitchFamily="50" charset="-127"/>
              </a:rPr>
              <a:t>10% </a:t>
            </a:r>
            <a:r>
              <a:rPr lang="ko-KR" altLang="en-US" sz="1800" b="1" dirty="0">
                <a:latin typeface="나눔고딕" panose="020D0604000000000000" pitchFamily="50" charset="-127"/>
                <a:ea typeface="나눔고딕" panose="020D0604000000000000" pitchFamily="50" charset="-127"/>
              </a:rPr>
              <a:t>논문 비율</a:t>
            </a:r>
            <a:endParaRPr lang="ko-KR" altLang="en-US" b="1" dirty="0"/>
          </a:p>
        </p:txBody>
      </p:sp>
      <p:sp>
        <p:nvSpPr>
          <p:cNvPr id="6" name="TextBox 5">
            <a:extLst>
              <a:ext uri="{FF2B5EF4-FFF2-40B4-BE49-F238E27FC236}">
                <a16:creationId xmlns:a16="http://schemas.microsoft.com/office/drawing/2014/main" id="{74C7FAD4-8716-4C38-A3E2-184F607EDBAD}"/>
              </a:ext>
            </a:extLst>
          </p:cNvPr>
          <p:cNvSpPr txBox="1"/>
          <p:nvPr/>
        </p:nvSpPr>
        <p:spPr>
          <a:xfrm>
            <a:off x="680900" y="1011663"/>
            <a:ext cx="10817500" cy="461665"/>
          </a:xfrm>
          <a:prstGeom prst="rect">
            <a:avLst/>
          </a:prstGeom>
          <a:noFill/>
        </p:spPr>
        <p:txBody>
          <a:bodyPr wrap="square" rtlCol="0">
            <a:spAutoFit/>
          </a:bodyPr>
          <a:lstStyle/>
          <a:p>
            <a:pPr marL="171450" marR="0" lvl="0" indent="-171450" algn="l" defTabSz="914400" rtl="0" eaLnBrk="1" fontAlgn="ctr" latinLnBrk="1" hangingPunct="1">
              <a:lnSpc>
                <a:spcPct val="100000"/>
              </a:lnSpc>
              <a:spcBef>
                <a:spcPts val="0"/>
              </a:spcBef>
              <a:spcAft>
                <a:spcPts val="0"/>
              </a:spcAft>
              <a:buClr>
                <a:srgbClr val="53565A">
                  <a:lumMod val="50000"/>
                </a:srgbClr>
              </a:buClr>
              <a:buSzTx/>
              <a:buFont typeface="Wingdings" panose="05000000000000000000" pitchFamily="2" charset="2"/>
              <a:buChar char="§"/>
              <a:tabLst/>
              <a:defRPr/>
            </a:pP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FWCI</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지수 기준 상위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10%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논문비율을 분석하면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A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대학교</a:t>
            </a:r>
            <a:r>
              <a:rPr lang="ko-KR" altLang="en-US" sz="1200" dirty="0">
                <a:solidFill>
                  <a:srgbClr val="53565A">
                    <a:lumMod val="50000"/>
                  </a:srgbClr>
                </a:solidFill>
                <a:latin typeface="나눔고딕" panose="020D0604000000000000" pitchFamily="50" charset="-127"/>
                <a:ea typeface="나눔고딕" panose="020D0604000000000000" pitchFamily="50" charset="-127"/>
              </a:rPr>
              <a:t>의 비율이 </a:t>
            </a:r>
            <a:r>
              <a:rPr lang="en-US" altLang="ko-KR" sz="1200" dirty="0">
                <a:solidFill>
                  <a:srgbClr val="53565A">
                    <a:lumMod val="50000"/>
                  </a:srgbClr>
                </a:solidFill>
                <a:latin typeface="나눔고딕" panose="020D0604000000000000" pitchFamily="50" charset="-127"/>
                <a:ea typeface="나눔고딕" panose="020D0604000000000000" pitchFamily="50" charset="-127"/>
              </a:rPr>
              <a:t>23.7%</a:t>
            </a:r>
            <a:r>
              <a:rPr lang="ko-KR" altLang="en-US" sz="1200" dirty="0">
                <a:solidFill>
                  <a:srgbClr val="53565A">
                    <a:lumMod val="50000"/>
                  </a:srgbClr>
                </a:solidFill>
                <a:latin typeface="나눔고딕" panose="020D0604000000000000" pitchFamily="50" charset="-127"/>
                <a:ea typeface="나눔고딕" panose="020D0604000000000000" pitchFamily="50" charset="-127"/>
              </a:rPr>
              <a:t>로 가장 높고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다음으로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B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대학교 </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(22.2%), C</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대학교</a:t>
            </a:r>
            <a:r>
              <a:rPr lang="en-US" altLang="ko-KR" sz="1200" dirty="0">
                <a:solidFill>
                  <a:srgbClr val="53565A">
                    <a:lumMod val="50000"/>
                  </a:srgbClr>
                </a:solidFill>
                <a:latin typeface="나눔고딕" panose="020D0604000000000000" pitchFamily="50" charset="-127"/>
                <a:ea typeface="나눔고딕" panose="020D0604000000000000" pitchFamily="50" charset="-127"/>
              </a:rPr>
              <a:t>(21.1</a:t>
            </a:r>
            <a:r>
              <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 </a:t>
            </a:r>
            <a:r>
              <a:rPr kumimoji="0" lang="ko-KR" altLang="en-US"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rPr>
              <a:t>순으로 분석됨</a:t>
            </a:r>
            <a:endPar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a:p>
            <a:pPr marL="171450" marR="0" lvl="0" indent="-171450" algn="l" defTabSz="914400" rtl="0" eaLnBrk="1" fontAlgn="ctr" latinLnBrk="1" hangingPunct="1">
              <a:lnSpc>
                <a:spcPct val="100000"/>
              </a:lnSpc>
              <a:spcBef>
                <a:spcPts val="0"/>
              </a:spcBef>
              <a:spcAft>
                <a:spcPts val="0"/>
              </a:spcAft>
              <a:buClr>
                <a:srgbClr val="53565A">
                  <a:lumMod val="50000"/>
                </a:srgbClr>
              </a:buClr>
              <a:buSzTx/>
              <a:buFont typeface="Wingdings" panose="05000000000000000000" pitchFamily="2" charset="2"/>
              <a:buChar char="§"/>
              <a:tabLst/>
              <a:defRPr/>
            </a:pPr>
            <a:r>
              <a:rPr lang="ko-KR" altLang="en-US" sz="1200" dirty="0">
                <a:solidFill>
                  <a:srgbClr val="53565A">
                    <a:lumMod val="50000"/>
                  </a:srgbClr>
                </a:solidFill>
                <a:latin typeface="나눔고딕" panose="020D0604000000000000" pitchFamily="50" charset="-127"/>
                <a:ea typeface="나눔고딕" panose="020D0604000000000000" pitchFamily="50" charset="-127"/>
              </a:rPr>
              <a:t>종합대학에 비해 과학기술특성화 대학의 논문 영향력 및 우수 논문 비율이 높은 것으로 해석할 수 있음</a:t>
            </a:r>
            <a:endParaRPr kumimoji="0" lang="en-US" altLang="ko-KR" sz="1200" b="0" i="0" u="none" strike="noStrike" kern="1200" cap="none" spc="0" normalizeH="0" baseline="0" noProof="0" dirty="0">
              <a:ln>
                <a:noFill/>
              </a:ln>
              <a:solidFill>
                <a:srgbClr val="53565A">
                  <a:lumMod val="50000"/>
                </a:srgbClr>
              </a:solidFill>
              <a:effectLst/>
              <a:uLnTx/>
              <a:uFillTx/>
              <a:latin typeface="나눔고딕" panose="020D0604000000000000" pitchFamily="50" charset="-127"/>
              <a:ea typeface="나눔고딕" panose="020D0604000000000000" pitchFamily="50" charset="-127"/>
              <a:cs typeface="+mn-cs"/>
            </a:endParaRPr>
          </a:p>
        </p:txBody>
      </p:sp>
      <p:pic>
        <p:nvPicPr>
          <p:cNvPr id="3" name="그림 2">
            <a:extLst>
              <a:ext uri="{FF2B5EF4-FFF2-40B4-BE49-F238E27FC236}">
                <a16:creationId xmlns:a16="http://schemas.microsoft.com/office/drawing/2014/main" id="{485659FE-B6A7-4FD1-9F15-B3DD5EF8E996}"/>
              </a:ext>
            </a:extLst>
          </p:cNvPr>
          <p:cNvPicPr>
            <a:picLocks noChangeAspect="1"/>
          </p:cNvPicPr>
          <p:nvPr/>
        </p:nvPicPr>
        <p:blipFill>
          <a:blip r:embed="rId3"/>
          <a:stretch>
            <a:fillRect/>
          </a:stretch>
        </p:blipFill>
        <p:spPr>
          <a:xfrm>
            <a:off x="757100" y="2047388"/>
            <a:ext cx="8150680" cy="4117354"/>
          </a:xfrm>
          <a:prstGeom prst="rect">
            <a:avLst/>
          </a:prstGeom>
        </p:spPr>
      </p:pic>
      <p:sp>
        <p:nvSpPr>
          <p:cNvPr id="7" name="TextBox 6">
            <a:extLst>
              <a:ext uri="{FF2B5EF4-FFF2-40B4-BE49-F238E27FC236}">
                <a16:creationId xmlns:a16="http://schemas.microsoft.com/office/drawing/2014/main" id="{C13AC81E-9756-4760-BFE3-2318AE44E8AE}"/>
              </a:ext>
            </a:extLst>
          </p:cNvPr>
          <p:cNvSpPr txBox="1"/>
          <p:nvPr/>
        </p:nvSpPr>
        <p:spPr>
          <a:xfrm>
            <a:off x="1003777" y="6398420"/>
            <a:ext cx="7693336" cy="276999"/>
          </a:xfrm>
          <a:prstGeom prst="rect">
            <a:avLst/>
          </a:prstGeom>
          <a:noFill/>
        </p:spPr>
        <p:txBody>
          <a:bodyPr wrap="square" rtlCol="0">
            <a:spAutoFit/>
          </a:bodyPr>
          <a:lstStyle/>
          <a:p>
            <a:pPr algn="ctr"/>
            <a:r>
              <a:rPr lang="en-US" altLang="ko-KR" sz="1200" dirty="0">
                <a:latin typeface="나눔고딕" panose="020D0604000000000000" pitchFamily="50" charset="-127"/>
                <a:ea typeface="나눔고딕" panose="020D0604000000000000" pitchFamily="50" charset="-127"/>
              </a:rPr>
              <a:t>&lt;FWCI(</a:t>
            </a:r>
            <a:r>
              <a:rPr lang="ko-KR" altLang="en-US" sz="1200" dirty="0">
                <a:latin typeface="나눔고딕" panose="020D0604000000000000" pitchFamily="50" charset="-127"/>
                <a:ea typeface="나눔고딕" panose="020D0604000000000000" pitchFamily="50" charset="-127"/>
              </a:rPr>
              <a:t>상대적인 피인용지수</a:t>
            </a:r>
            <a:r>
              <a:rPr lang="en-US" altLang="ko-KR" sz="1200" dirty="0">
                <a:latin typeface="나눔고딕" panose="020D0604000000000000" pitchFamily="50" charset="-127"/>
                <a:ea typeface="나눔고딕" panose="020D0604000000000000" pitchFamily="50" charset="-127"/>
              </a:rPr>
              <a:t>) </a:t>
            </a:r>
            <a:r>
              <a:rPr lang="ko-KR" altLang="en-US" sz="1200" dirty="0">
                <a:latin typeface="나눔고딕" panose="020D0604000000000000" pitchFamily="50" charset="-127"/>
                <a:ea typeface="나눔고딕" panose="020D0604000000000000" pitchFamily="50" charset="-127"/>
              </a:rPr>
              <a:t>기준</a:t>
            </a:r>
            <a:r>
              <a:rPr lang="en-US" altLang="ko-KR" sz="1200" dirty="0">
                <a:latin typeface="나눔고딕" panose="020D0604000000000000" pitchFamily="50" charset="-127"/>
                <a:ea typeface="나눔고딕" panose="020D0604000000000000" pitchFamily="50" charset="-127"/>
              </a:rPr>
              <a:t>, </a:t>
            </a:r>
            <a:r>
              <a:rPr lang="ko-KR" altLang="en-US" sz="1200" dirty="0">
                <a:latin typeface="나눔고딕" panose="020D0604000000000000" pitchFamily="50" charset="-127"/>
                <a:ea typeface="나눔고딕" panose="020D0604000000000000" pitchFamily="50" charset="-127"/>
              </a:rPr>
              <a:t>상위 </a:t>
            </a:r>
            <a:r>
              <a:rPr lang="en-US" altLang="ko-KR" sz="1200" dirty="0">
                <a:latin typeface="나눔고딕" panose="020D0604000000000000" pitchFamily="50" charset="-127"/>
                <a:ea typeface="나눔고딕" panose="020D0604000000000000" pitchFamily="50" charset="-127"/>
              </a:rPr>
              <a:t>10% </a:t>
            </a:r>
            <a:r>
              <a:rPr lang="ko-KR" altLang="en-US" sz="1200" dirty="0">
                <a:latin typeface="나눔고딕" panose="020D0604000000000000" pitchFamily="50" charset="-127"/>
                <a:ea typeface="나눔고딕" panose="020D0604000000000000" pitchFamily="50" charset="-127"/>
              </a:rPr>
              <a:t>논문의</a:t>
            </a:r>
            <a:r>
              <a:rPr lang="en-US" altLang="ko-KR" sz="1200" dirty="0">
                <a:latin typeface="나눔고딕" panose="020D0604000000000000" pitchFamily="50" charset="-127"/>
                <a:ea typeface="나눔고딕" panose="020D0604000000000000" pitchFamily="50" charset="-127"/>
              </a:rPr>
              <a:t> </a:t>
            </a:r>
            <a:r>
              <a:rPr lang="ko-KR" altLang="en-US" sz="1200" dirty="0">
                <a:latin typeface="나눔고딕" panose="020D0604000000000000" pitchFamily="50" charset="-127"/>
                <a:ea typeface="나눔고딕" panose="020D0604000000000000" pitchFamily="50" charset="-127"/>
              </a:rPr>
              <a:t>연도별 현황</a:t>
            </a:r>
            <a:r>
              <a:rPr lang="en-US" altLang="ko-KR" sz="1200" dirty="0">
                <a:latin typeface="나눔고딕" panose="020D0604000000000000" pitchFamily="50" charset="-127"/>
                <a:ea typeface="나눔고딕" panose="020D0604000000000000" pitchFamily="50" charset="-127"/>
              </a:rPr>
              <a:t>&gt;</a:t>
            </a:r>
            <a:endParaRPr lang="ko-KR" altLang="en-US" sz="1200" dirty="0">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7AE93031-D3F7-47C4-BF4E-F0330E8DC297}"/>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pic>
        <p:nvPicPr>
          <p:cNvPr id="10" name="그림 9">
            <a:extLst>
              <a:ext uri="{FF2B5EF4-FFF2-40B4-BE49-F238E27FC236}">
                <a16:creationId xmlns:a16="http://schemas.microsoft.com/office/drawing/2014/main" id="{63D920E4-A364-4E57-B24E-0609A21E500C}"/>
              </a:ext>
            </a:extLst>
          </p:cNvPr>
          <p:cNvPicPr>
            <a:picLocks noChangeAspect="1"/>
          </p:cNvPicPr>
          <p:nvPr/>
        </p:nvPicPr>
        <p:blipFill rotWithShape="1">
          <a:blip r:embed="rId4"/>
          <a:srcRect r="61088"/>
          <a:stretch/>
        </p:blipFill>
        <p:spPr>
          <a:xfrm>
            <a:off x="10088817" y="3086506"/>
            <a:ext cx="569351" cy="2415749"/>
          </a:xfrm>
          <a:prstGeom prst="rect">
            <a:avLst/>
          </a:prstGeom>
        </p:spPr>
      </p:pic>
    </p:spTree>
    <p:extLst>
      <p:ext uri="{BB962C8B-B14F-4D97-AF65-F5344CB8AC3E}">
        <p14:creationId xmlns:p14="http://schemas.microsoft.com/office/powerpoint/2010/main" val="30897566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직사각형 21">
            <a:extLst>
              <a:ext uri="{FF2B5EF4-FFF2-40B4-BE49-F238E27FC236}">
                <a16:creationId xmlns:a16="http://schemas.microsoft.com/office/drawing/2014/main" id="{0ED5C152-3075-45DA-85E4-59E71AE3C29A}"/>
              </a:ext>
            </a:extLst>
          </p:cNvPr>
          <p:cNvSpPr/>
          <p:nvPr/>
        </p:nvSpPr>
        <p:spPr>
          <a:xfrm flipV="1">
            <a:off x="591600" y="5875200"/>
            <a:ext cx="11203200" cy="152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6" name="직사각형 5">
            <a:extLst>
              <a:ext uri="{FF2B5EF4-FFF2-40B4-BE49-F238E27FC236}">
                <a16:creationId xmlns:a16="http://schemas.microsoft.com/office/drawing/2014/main" id="{D8953E14-ADA4-431A-9542-29808C51BD5B}"/>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4D6E8A4D-F4C3-47C6-97A1-460CE58E5EB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TextBox 7">
            <a:extLst>
              <a:ext uri="{FF2B5EF4-FFF2-40B4-BE49-F238E27FC236}">
                <a16:creationId xmlns:a16="http://schemas.microsoft.com/office/drawing/2014/main" id="{35F87ED4-E562-45C5-9725-36BE93E607D1}"/>
              </a:ext>
            </a:extLst>
          </p:cNvPr>
          <p:cNvSpPr txBox="1"/>
          <p:nvPr/>
        </p:nvSpPr>
        <p:spPr>
          <a:xfrm>
            <a:off x="642849" y="974046"/>
            <a:ext cx="11058371" cy="646331"/>
          </a:xfrm>
          <a:prstGeom prst="rect">
            <a:avLst/>
          </a:prstGeom>
          <a:noFill/>
        </p:spPr>
        <p:txBody>
          <a:bodyPr wrap="square" rtlCol="0">
            <a:spAutoFit/>
          </a:bodyPr>
          <a:lstStyle/>
          <a:p>
            <a:pPr marL="171450" indent="-171450">
              <a:buClr>
                <a:schemeClr val="tx1">
                  <a:lumMod val="50000"/>
                </a:schemeClr>
              </a:buClr>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CiteScore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지수 기준 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저널에 논문을 발표한 비율이 높을수록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높아지는 경향을 보이기 때문에 논문의 인용 영향력 향상을 위한 기본적인 고려사항으로 우수저널에 논문을 발표할 수 있도록 관련된 전략 고려할 필요 있음</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p>
          <a:p>
            <a:pPr marL="171450" indent="-171450">
              <a:buClr>
                <a:schemeClr val="tx1">
                  <a:lumMod val="50000"/>
                </a:schemeClr>
              </a:buClr>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저널에 논문을 발표한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C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78.9%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높고 다음으로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(67.9%), B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대학교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(61.1%)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순으로 분석됨</a:t>
            </a:r>
          </a:p>
        </p:txBody>
      </p:sp>
      <p:sp>
        <p:nvSpPr>
          <p:cNvPr id="9" name="제목 1">
            <a:extLst>
              <a:ext uri="{FF2B5EF4-FFF2-40B4-BE49-F238E27FC236}">
                <a16:creationId xmlns:a16="http://schemas.microsoft.com/office/drawing/2014/main" id="{55F2C0B0-649A-4546-8735-9DA6497686E1}"/>
              </a:ext>
            </a:extLst>
          </p:cNvPr>
          <p:cNvSpPr>
            <a:spLocks noGrp="1"/>
          </p:cNvSpPr>
          <p:nvPr>
            <p:ph type="title"/>
          </p:nvPr>
        </p:nvSpPr>
        <p:spPr>
          <a:xfrm>
            <a:off x="363841" y="65103"/>
            <a:ext cx="8514275" cy="593559"/>
          </a:xfrm>
        </p:spPr>
        <p:txBody>
          <a:bodyPr/>
          <a:lstStyle/>
          <a:p>
            <a:r>
              <a:rPr lang="ko-KR" altLang="en-US" sz="1800" b="1" dirty="0">
                <a:latin typeface="나눔고딕" panose="020D0604000000000000" pitchFamily="50" charset="-127"/>
                <a:ea typeface="나눔고딕" panose="020D0604000000000000" pitchFamily="50" charset="-127"/>
              </a:rPr>
              <a:t>상위 </a:t>
            </a:r>
            <a:r>
              <a:rPr lang="en-US" altLang="ko-KR" sz="1800" b="1" dirty="0">
                <a:latin typeface="나눔고딕" panose="020D0604000000000000" pitchFamily="50" charset="-127"/>
                <a:ea typeface="나눔고딕" panose="020D0604000000000000" pitchFamily="50" charset="-127"/>
              </a:rPr>
              <a:t>10% </a:t>
            </a:r>
            <a:r>
              <a:rPr lang="ko-KR" altLang="en-US" sz="1800" b="1" dirty="0">
                <a:latin typeface="나눔고딕" panose="020D0604000000000000" pitchFamily="50" charset="-127"/>
                <a:ea typeface="나눔고딕" panose="020D0604000000000000" pitchFamily="50" charset="-127"/>
              </a:rPr>
              <a:t>저널에 발표한 논문 비율과 </a:t>
            </a:r>
            <a:r>
              <a:rPr lang="en-US" altLang="ko-KR" sz="1800" b="1" dirty="0">
                <a:latin typeface="나눔고딕" panose="020D0604000000000000" pitchFamily="50" charset="-127"/>
                <a:ea typeface="나눔고딕" panose="020D0604000000000000" pitchFamily="50" charset="-127"/>
              </a:rPr>
              <a:t>FWCI </a:t>
            </a:r>
            <a:r>
              <a:rPr lang="ko-KR" altLang="en-US" sz="1800" b="1" dirty="0">
                <a:latin typeface="나눔고딕" panose="020D0604000000000000" pitchFamily="50" charset="-127"/>
                <a:ea typeface="나눔고딕" panose="020D0604000000000000" pitchFamily="50" charset="-127"/>
              </a:rPr>
              <a:t>비교</a:t>
            </a:r>
            <a:endParaRPr lang="ko-KR" altLang="en-US" b="1" dirty="0"/>
          </a:p>
        </p:txBody>
      </p:sp>
      <p:sp>
        <p:nvSpPr>
          <p:cNvPr id="20" name="TextBox 19">
            <a:extLst>
              <a:ext uri="{FF2B5EF4-FFF2-40B4-BE49-F238E27FC236}">
                <a16:creationId xmlns:a16="http://schemas.microsoft.com/office/drawing/2014/main" id="{F8C08FF4-9BBB-4688-BC6B-10DD581E0FB2}"/>
              </a:ext>
            </a:extLst>
          </p:cNvPr>
          <p:cNvSpPr txBox="1"/>
          <p:nvPr/>
        </p:nvSpPr>
        <p:spPr>
          <a:xfrm>
            <a:off x="983151" y="6425920"/>
            <a:ext cx="7693335" cy="276999"/>
          </a:xfrm>
          <a:prstGeom prst="rect">
            <a:avLst/>
          </a:prstGeom>
          <a:noFill/>
        </p:spPr>
        <p:txBody>
          <a:bodyPr wrap="square" rtlCol="0">
            <a:spAutoFit/>
          </a:bodyPr>
          <a:lstStyle/>
          <a:p>
            <a:pPr algn="ctr"/>
            <a:r>
              <a:rPr lang="en-US" altLang="ko-KR" sz="1200" dirty="0">
                <a:latin typeface="나눔고딕" panose="020D0604000000000000" pitchFamily="50" charset="-127"/>
                <a:ea typeface="나눔고딕" panose="020D0604000000000000" pitchFamily="50" charset="-127"/>
              </a:rPr>
              <a:t>&lt;</a:t>
            </a:r>
            <a:r>
              <a:rPr lang="ko-KR" altLang="en-US" sz="1200" dirty="0">
                <a:latin typeface="나눔고딕" panose="020D0604000000000000" pitchFamily="50" charset="-127"/>
                <a:ea typeface="나눔고딕" panose="020D0604000000000000" pitchFamily="50" charset="-127"/>
              </a:rPr>
              <a:t>상위 </a:t>
            </a:r>
            <a:r>
              <a:rPr lang="en-US" altLang="ko-KR" sz="1200" dirty="0">
                <a:latin typeface="나눔고딕" panose="020D0604000000000000" pitchFamily="50" charset="-127"/>
                <a:ea typeface="나눔고딕" panose="020D0604000000000000" pitchFamily="50" charset="-127"/>
              </a:rPr>
              <a:t>10% </a:t>
            </a:r>
            <a:r>
              <a:rPr lang="ko-KR" altLang="en-US" sz="1200" dirty="0">
                <a:latin typeface="나눔고딕" panose="020D0604000000000000" pitchFamily="50" charset="-127"/>
                <a:ea typeface="나눔고딕" panose="020D0604000000000000" pitchFamily="50" charset="-127"/>
              </a:rPr>
              <a:t>저널에 발표된 논문 비율과</a:t>
            </a:r>
            <a:r>
              <a:rPr lang="en-US" altLang="ko-KR" sz="1200" dirty="0">
                <a:latin typeface="나눔고딕" panose="020D0604000000000000" pitchFamily="50" charset="-127"/>
                <a:ea typeface="나눔고딕" panose="020D0604000000000000" pitchFamily="50" charset="-127"/>
              </a:rPr>
              <a:t> FWCI </a:t>
            </a:r>
            <a:r>
              <a:rPr lang="ko-KR" altLang="en-US" sz="1200" dirty="0">
                <a:latin typeface="나눔고딕" panose="020D0604000000000000" pitchFamily="50" charset="-127"/>
                <a:ea typeface="나눔고딕" panose="020D0604000000000000" pitchFamily="50" charset="-127"/>
              </a:rPr>
              <a:t>분석</a:t>
            </a:r>
            <a:r>
              <a:rPr lang="en-US" altLang="ko-KR" sz="1200" dirty="0">
                <a:latin typeface="나눔고딕" panose="020D0604000000000000" pitchFamily="50" charset="-127"/>
                <a:ea typeface="나눔고딕" panose="020D0604000000000000" pitchFamily="50" charset="-127"/>
              </a:rPr>
              <a:t>&gt;</a:t>
            </a:r>
            <a:endParaRPr lang="ko-KR" altLang="en-US" sz="1200" dirty="0">
              <a:latin typeface="나눔고딕" panose="020D0604000000000000" pitchFamily="50" charset="-127"/>
              <a:ea typeface="나눔고딕" panose="020D0604000000000000" pitchFamily="50" charset="-127"/>
            </a:endParaRPr>
          </a:p>
        </p:txBody>
      </p:sp>
      <p:pic>
        <p:nvPicPr>
          <p:cNvPr id="11" name="그림 10">
            <a:extLst>
              <a:ext uri="{FF2B5EF4-FFF2-40B4-BE49-F238E27FC236}">
                <a16:creationId xmlns:a16="http://schemas.microsoft.com/office/drawing/2014/main" id="{2BD26DB2-2F80-45A7-80FC-662F5405117E}"/>
              </a:ext>
            </a:extLst>
          </p:cNvPr>
          <p:cNvPicPr>
            <a:picLocks noChangeAspect="1"/>
          </p:cNvPicPr>
          <p:nvPr/>
        </p:nvPicPr>
        <p:blipFill rotWithShape="1">
          <a:blip r:embed="rId3"/>
          <a:srcRect r="61088"/>
          <a:stretch/>
        </p:blipFill>
        <p:spPr>
          <a:xfrm>
            <a:off x="10088817" y="3086506"/>
            <a:ext cx="569351" cy="2415749"/>
          </a:xfrm>
          <a:prstGeom prst="rect">
            <a:avLst/>
          </a:prstGeom>
        </p:spPr>
      </p:pic>
      <p:pic>
        <p:nvPicPr>
          <p:cNvPr id="3" name="그림 2">
            <a:extLst>
              <a:ext uri="{FF2B5EF4-FFF2-40B4-BE49-F238E27FC236}">
                <a16:creationId xmlns:a16="http://schemas.microsoft.com/office/drawing/2014/main" id="{8DDAAFC9-9B8C-49F1-9347-8B8BE5632D4E}"/>
              </a:ext>
            </a:extLst>
          </p:cNvPr>
          <p:cNvPicPr>
            <a:picLocks noChangeAspect="1"/>
          </p:cNvPicPr>
          <p:nvPr/>
        </p:nvPicPr>
        <p:blipFill>
          <a:blip r:embed="rId4"/>
          <a:stretch>
            <a:fillRect/>
          </a:stretch>
        </p:blipFill>
        <p:spPr>
          <a:xfrm>
            <a:off x="751079" y="1846240"/>
            <a:ext cx="8127037" cy="4426567"/>
          </a:xfrm>
          <a:prstGeom prst="rect">
            <a:avLst/>
          </a:prstGeom>
        </p:spPr>
      </p:pic>
      <p:sp>
        <p:nvSpPr>
          <p:cNvPr id="10" name="TextBox 9">
            <a:extLst>
              <a:ext uri="{FF2B5EF4-FFF2-40B4-BE49-F238E27FC236}">
                <a16:creationId xmlns:a16="http://schemas.microsoft.com/office/drawing/2014/main" id="{8AB242DA-3D47-4701-A9CB-922B9A773427}"/>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1018825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E1D7BB4-0C8D-49B5-850D-BBDCD71C0598}"/>
              </a:ext>
            </a:extLst>
          </p:cNvPr>
          <p:cNvSpPr txBox="1"/>
          <p:nvPr/>
        </p:nvSpPr>
        <p:spPr>
          <a:xfrm>
            <a:off x="931005" y="2192499"/>
            <a:ext cx="8514445" cy="523220"/>
          </a:xfrm>
          <a:prstGeom prst="rect">
            <a:avLst/>
          </a:prstGeom>
          <a:noFill/>
        </p:spPr>
        <p:txBody>
          <a:bodyPr wrap="square" rtlCol="0">
            <a:spAutoFit/>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a:ln>
                  <a:noFill/>
                </a:ln>
                <a:solidFill>
                  <a:srgbClr val="FF6C00"/>
                </a:solidFill>
                <a:effectLst/>
                <a:uLnTx/>
                <a:uFillTx/>
                <a:latin typeface="나눔고딕" panose="020D0604000000000000" pitchFamily="50" charset="-127"/>
                <a:ea typeface="나눔고딕" panose="020D0604000000000000" pitchFamily="50" charset="-127"/>
                <a:cs typeface="+mn-cs"/>
              </a:rPr>
              <a:t>주요 연구중심대학의 신소재공학과 연구성과</a:t>
            </a:r>
            <a:r>
              <a:rPr lang="en-US" altLang="ko-KR" sz="2800" b="1" dirty="0">
                <a:solidFill>
                  <a:srgbClr val="FF6C00"/>
                </a:solidFill>
                <a:latin typeface="나눔고딕" panose="020D0604000000000000" pitchFamily="50" charset="-127"/>
                <a:ea typeface="나눔고딕" panose="020D0604000000000000" pitchFamily="50" charset="-127"/>
              </a:rPr>
              <a:t> </a:t>
            </a:r>
            <a:r>
              <a:rPr lang="ko-KR" altLang="en-US" sz="2800" b="1" dirty="0">
                <a:solidFill>
                  <a:srgbClr val="FF6C00"/>
                </a:solidFill>
                <a:latin typeface="나눔고딕" panose="020D0604000000000000" pitchFamily="50" charset="-127"/>
                <a:ea typeface="나눔고딕" panose="020D0604000000000000" pitchFamily="50" charset="-127"/>
              </a:rPr>
              <a:t>요약</a:t>
            </a:r>
            <a:endParaRPr kumimoji="0" lang="ko-KR" altLang="en-US" sz="2800" b="0" i="0" u="none" strike="noStrike" kern="1200" cap="none" spc="0" normalizeH="0" baseline="0" noProof="0" dirty="0">
              <a:ln>
                <a:noFill/>
              </a:ln>
              <a:solidFill>
                <a:srgbClr val="FF6C00"/>
              </a:solidFill>
              <a:effectLst/>
              <a:uLnTx/>
              <a:uFillTx/>
              <a:latin typeface="Arial" panose="020B0604020202020204"/>
              <a:ea typeface="굴림" panose="020B0600000101010101" pitchFamily="50" charset="-127"/>
              <a:cs typeface="+mn-cs"/>
            </a:endParaRPr>
          </a:p>
        </p:txBody>
      </p:sp>
      <p:sp>
        <p:nvSpPr>
          <p:cNvPr id="2" name="TextBox 1">
            <a:extLst>
              <a:ext uri="{FF2B5EF4-FFF2-40B4-BE49-F238E27FC236}">
                <a16:creationId xmlns:a16="http://schemas.microsoft.com/office/drawing/2014/main" id="{E86CB989-567F-410B-9174-B63DFCBF3A49}"/>
              </a:ext>
            </a:extLst>
          </p:cNvPr>
          <p:cNvSpPr txBox="1"/>
          <p:nvPr/>
        </p:nvSpPr>
        <p:spPr>
          <a:xfrm>
            <a:off x="1140542" y="2959510"/>
            <a:ext cx="7855974" cy="307777"/>
          </a:xfrm>
          <a:prstGeom prst="rect">
            <a:avLst/>
          </a:prstGeom>
          <a:noFill/>
        </p:spPr>
        <p:txBody>
          <a:bodyPr wrap="square" rtlCol="0">
            <a:spAutoFit/>
          </a:bodyPr>
          <a:lstStyle/>
          <a:p>
            <a:r>
              <a:rPr lang="en-US" altLang="ko-KR" sz="1400" dirty="0">
                <a:latin typeface="나눔고딕" panose="020D0604000000000000" pitchFamily="50" charset="-127"/>
                <a:ea typeface="나눔고딕" panose="020D0604000000000000" pitchFamily="50" charset="-127"/>
              </a:rPr>
              <a:t>(8</a:t>
            </a:r>
            <a:r>
              <a:rPr lang="ko-KR" altLang="en-US" sz="1400" dirty="0">
                <a:latin typeface="나눔고딕" panose="020D0604000000000000" pitchFamily="50" charset="-127"/>
                <a:ea typeface="나눔고딕" panose="020D0604000000000000" pitchFamily="50" charset="-127"/>
              </a:rPr>
              <a:t>개 대학별 성과분석 요약을 </a:t>
            </a:r>
            <a:r>
              <a:rPr lang="en-US" altLang="ko-KR" sz="1400" dirty="0">
                <a:latin typeface="나눔고딕" panose="020D0604000000000000" pitchFamily="50" charset="-127"/>
                <a:ea typeface="나눔고딕" panose="020D0604000000000000" pitchFamily="50" charset="-127"/>
              </a:rPr>
              <a:t>19</a:t>
            </a:r>
            <a:r>
              <a:rPr lang="ko-KR" altLang="en-US" sz="1400" dirty="0">
                <a:latin typeface="나눔고딕" panose="020D0604000000000000" pitchFamily="50" charset="-127"/>
                <a:ea typeface="나눔고딕" panose="020D0604000000000000" pitchFamily="50" charset="-127"/>
              </a:rPr>
              <a:t>페이지 포맷과  같이 정리합니다</a:t>
            </a:r>
            <a:r>
              <a:rPr lang="en-US" altLang="ko-KR" sz="1400" dirty="0">
                <a:latin typeface="나눔고딕" panose="020D0604000000000000" pitchFamily="50" charset="-127"/>
                <a:ea typeface="나눔고딕" panose="020D0604000000000000" pitchFamily="50" charset="-127"/>
              </a:rPr>
              <a:t>.)</a:t>
            </a:r>
            <a:endParaRPr lang="ko-KR" altLang="en-US" sz="1400" dirty="0">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071437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1">
            <a:extLst>
              <a:ext uri="{FF2B5EF4-FFF2-40B4-BE49-F238E27FC236}">
                <a16:creationId xmlns:a16="http://schemas.microsoft.com/office/drawing/2014/main" id="{D8862C6B-B945-4177-A6AF-6217A229A69D}"/>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lvl="0">
              <a:defRPr/>
            </a:pPr>
            <a:r>
              <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rPr>
              <a:t>** University</a:t>
            </a:r>
            <a:r>
              <a:rPr kumimoji="0" lang="ko-KR" altLang="en-US"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rPr>
              <a:t> </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sp>
        <p:nvSpPr>
          <p:cNvPr id="6" name="TextBox 5">
            <a:extLst>
              <a:ext uri="{FF2B5EF4-FFF2-40B4-BE49-F238E27FC236}">
                <a16:creationId xmlns:a16="http://schemas.microsoft.com/office/drawing/2014/main" id="{7D9F90AE-65A9-44D0-8902-578D2979BB77}"/>
              </a:ext>
            </a:extLst>
          </p:cNvPr>
          <p:cNvSpPr txBox="1"/>
          <p:nvPr/>
        </p:nvSpPr>
        <p:spPr>
          <a:xfrm>
            <a:off x="388619" y="640935"/>
            <a:ext cx="8431380" cy="307777"/>
          </a:xfrm>
          <a:prstGeom prst="rect">
            <a:avLst/>
          </a:prstGeom>
          <a:noFill/>
        </p:spPr>
        <p:txBody>
          <a:bodyPr wrap="square" rtlCol="0">
            <a:spAutoFit/>
          </a:bodyPr>
          <a:lstStyle/>
          <a:p>
            <a:r>
              <a:rPr lang="ko-KR" altLang="en-US" sz="1400" dirty="0">
                <a:solidFill>
                  <a:schemeClr val="bg2">
                    <a:lumMod val="10000"/>
                  </a:schemeClr>
                </a:solidFill>
                <a:latin typeface="나눔고딕" panose="020D0604000000000000" pitchFamily="50" charset="-127"/>
                <a:ea typeface="나눔고딕" panose="020D0604000000000000" pitchFamily="50" charset="-127"/>
              </a:rPr>
              <a:t>지난 </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5</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간의 연구성과</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논문의 주제분포</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상위 </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50</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개 키워드</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저자</a:t>
            </a:r>
            <a:r>
              <a:rPr lang="en-US" altLang="ko-KR" sz="14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400" dirty="0">
                <a:solidFill>
                  <a:schemeClr val="bg2">
                    <a:lumMod val="10000"/>
                  </a:schemeClr>
                </a:solidFill>
                <a:latin typeface="나눔고딕" panose="020D0604000000000000" pitchFamily="50" charset="-127"/>
                <a:ea typeface="나눔고딕" panose="020D0604000000000000" pitchFamily="50" charset="-127"/>
              </a:rPr>
              <a:t>저널 리스트 확인</a:t>
            </a:r>
          </a:p>
        </p:txBody>
      </p:sp>
      <p:graphicFrame>
        <p:nvGraphicFramePr>
          <p:cNvPr id="17" name="표 16">
            <a:extLst>
              <a:ext uri="{FF2B5EF4-FFF2-40B4-BE49-F238E27FC236}">
                <a16:creationId xmlns:a16="http://schemas.microsoft.com/office/drawing/2014/main" id="{4BDFEEA4-79ED-4EF9-8179-A66250208BF8}"/>
              </a:ext>
            </a:extLst>
          </p:cNvPr>
          <p:cNvGraphicFramePr>
            <a:graphicFrameLocks noGrp="1"/>
          </p:cNvGraphicFramePr>
          <p:nvPr>
            <p:extLst>
              <p:ext uri="{D42A27DB-BD31-4B8C-83A1-F6EECF244321}">
                <p14:modId xmlns:p14="http://schemas.microsoft.com/office/powerpoint/2010/main" val="2984686636"/>
              </p:ext>
            </p:extLst>
          </p:nvPr>
        </p:nvGraphicFramePr>
        <p:xfrm>
          <a:off x="513317" y="1139315"/>
          <a:ext cx="11165367" cy="639504"/>
        </p:xfrm>
        <a:graphic>
          <a:graphicData uri="http://schemas.openxmlformats.org/drawingml/2006/table">
            <a:tbl>
              <a:tblPr>
                <a:tableStyleId>{7DF18680-E054-41AD-8BC1-D1AEF772440D}</a:tableStyleId>
              </a:tblPr>
              <a:tblGrid>
                <a:gridCol w="1247683">
                  <a:extLst>
                    <a:ext uri="{9D8B030D-6E8A-4147-A177-3AD203B41FA5}">
                      <a16:colId xmlns:a16="http://schemas.microsoft.com/office/drawing/2014/main" val="772566551"/>
                    </a:ext>
                  </a:extLst>
                </a:gridCol>
                <a:gridCol w="1155664">
                  <a:extLst>
                    <a:ext uri="{9D8B030D-6E8A-4147-A177-3AD203B41FA5}">
                      <a16:colId xmlns:a16="http://schemas.microsoft.com/office/drawing/2014/main" val="1200219119"/>
                    </a:ext>
                  </a:extLst>
                </a:gridCol>
                <a:gridCol w="869494">
                  <a:extLst>
                    <a:ext uri="{9D8B030D-6E8A-4147-A177-3AD203B41FA5}">
                      <a16:colId xmlns:a16="http://schemas.microsoft.com/office/drawing/2014/main" val="2836441402"/>
                    </a:ext>
                  </a:extLst>
                </a:gridCol>
                <a:gridCol w="869494">
                  <a:extLst>
                    <a:ext uri="{9D8B030D-6E8A-4147-A177-3AD203B41FA5}">
                      <a16:colId xmlns:a16="http://schemas.microsoft.com/office/drawing/2014/main" val="2686807589"/>
                    </a:ext>
                  </a:extLst>
                </a:gridCol>
                <a:gridCol w="869494">
                  <a:extLst>
                    <a:ext uri="{9D8B030D-6E8A-4147-A177-3AD203B41FA5}">
                      <a16:colId xmlns:a16="http://schemas.microsoft.com/office/drawing/2014/main" val="2367862650"/>
                    </a:ext>
                  </a:extLst>
                </a:gridCol>
                <a:gridCol w="1673817">
                  <a:extLst>
                    <a:ext uri="{9D8B030D-6E8A-4147-A177-3AD203B41FA5}">
                      <a16:colId xmlns:a16="http://schemas.microsoft.com/office/drawing/2014/main" val="3474845191"/>
                    </a:ext>
                  </a:extLst>
                </a:gridCol>
                <a:gridCol w="1689315">
                  <a:extLst>
                    <a:ext uri="{9D8B030D-6E8A-4147-A177-3AD203B41FA5}">
                      <a16:colId xmlns:a16="http://schemas.microsoft.com/office/drawing/2014/main" val="3520144620"/>
                    </a:ext>
                  </a:extLst>
                </a:gridCol>
                <a:gridCol w="1356102">
                  <a:extLst>
                    <a:ext uri="{9D8B030D-6E8A-4147-A177-3AD203B41FA5}">
                      <a16:colId xmlns:a16="http://schemas.microsoft.com/office/drawing/2014/main" val="2779869091"/>
                    </a:ext>
                  </a:extLst>
                </a:gridCol>
                <a:gridCol w="1434304">
                  <a:extLst>
                    <a:ext uri="{9D8B030D-6E8A-4147-A177-3AD203B41FA5}">
                      <a16:colId xmlns:a16="http://schemas.microsoft.com/office/drawing/2014/main" val="915097904"/>
                    </a:ext>
                  </a:extLst>
                </a:gridCol>
              </a:tblGrid>
              <a:tr h="393736">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 Scholarly Output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 Citation Count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Citations per </a:t>
                      </a:r>
                    </a:p>
                    <a:p>
                      <a:pPr algn="ctr" fontAlgn="ctr"/>
                      <a:r>
                        <a:rPr lang="en-US" sz="1100" u="none" strike="noStrike" dirty="0">
                          <a:effectLst/>
                          <a:latin typeface="나눔고딕" panose="020D0604000000000000" pitchFamily="50" charset="-127"/>
                          <a:ea typeface="나눔고딕" panose="020D0604000000000000" pitchFamily="50" charset="-127"/>
                        </a:rPr>
                        <a:t>Publication</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FWCI</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H-index</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Outputs in Top 10 </a:t>
                      </a:r>
                    </a:p>
                    <a:p>
                      <a:pPr algn="ctr" fontAlgn="ctr"/>
                      <a:r>
                        <a:rPr lang="en-US" sz="1100" u="none" strike="noStrike" dirty="0">
                          <a:effectLst/>
                          <a:latin typeface="나눔고딕" panose="020D0604000000000000" pitchFamily="50" charset="-127"/>
                          <a:ea typeface="나눔고딕" panose="020D0604000000000000" pitchFamily="50" charset="-127"/>
                        </a:rPr>
                        <a:t>citation percentile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Publications in Top 10 </a:t>
                      </a:r>
                    </a:p>
                    <a:p>
                      <a:pPr algn="ctr" fontAlgn="ctr"/>
                      <a:r>
                        <a:rPr lang="en-US" sz="1100" u="none" strike="noStrike" dirty="0">
                          <a:effectLst/>
                          <a:latin typeface="나눔고딕" panose="020D0604000000000000" pitchFamily="50" charset="-127"/>
                          <a:ea typeface="나눔고딕" panose="020D0604000000000000" pitchFamily="50" charset="-127"/>
                        </a:rPr>
                        <a:t>Journal Percentiles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u="none" strike="noStrike" dirty="0">
                          <a:effectLst/>
                          <a:latin typeface="나눔고딕" panose="020D0604000000000000" pitchFamily="50" charset="-127"/>
                          <a:ea typeface="나눔고딕" panose="020D0604000000000000" pitchFamily="50" charset="-127"/>
                        </a:rPr>
                        <a:t>International</a:t>
                      </a:r>
                    </a:p>
                    <a:p>
                      <a:pPr algn="ctr" fontAlgn="ctr"/>
                      <a:r>
                        <a:rPr lang="en-US" sz="1100" u="none" strike="noStrike" dirty="0">
                          <a:effectLst/>
                          <a:latin typeface="나눔고딕" panose="020D0604000000000000" pitchFamily="50" charset="-127"/>
                          <a:ea typeface="나눔고딕" panose="020D0604000000000000" pitchFamily="50" charset="-127"/>
                        </a:rPr>
                        <a:t>Collaboration (%)</a:t>
                      </a:r>
                      <a:endParaRPr lang="en-US" sz="11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tc>
                <a:tc>
                  <a:txBody>
                    <a:bodyPr/>
                    <a:lstStyle/>
                    <a:p>
                      <a:pPr algn="ctr"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International</a:t>
                      </a:r>
                    </a:p>
                    <a:p>
                      <a:pPr algn="ctr"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Collaboration Impact</a:t>
                      </a:r>
                    </a:p>
                  </a:txBody>
                  <a:tcPr marL="7620" marR="7620" marT="7620" marB="0" anchor="ctr"/>
                </a:tc>
                <a:extLst>
                  <a:ext uri="{0D108BD9-81ED-4DB2-BD59-A6C34878D82A}">
                    <a16:rowId xmlns:a16="http://schemas.microsoft.com/office/drawing/2014/main" val="497389922"/>
                  </a:ext>
                </a:extLst>
              </a:tr>
              <a:tr h="245768">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1848</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30699</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16.6</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1.75</a:t>
                      </a:r>
                    </a:p>
                  </a:txBody>
                  <a:tcPr marL="7620" marR="7620" marT="7620" marB="0" anchor="ctr">
                    <a:solidFill>
                      <a:schemeClr val="bg1"/>
                    </a:solidFill>
                  </a:tcPr>
                </a:tc>
                <a:tc>
                  <a:txBody>
                    <a:bodyPr/>
                    <a:lstStyle/>
                    <a:p>
                      <a:pPr algn="ctr" rtl="0"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74</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18.2</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59.7</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28.8</a:t>
                      </a:r>
                    </a:p>
                  </a:txBody>
                  <a:tcPr marL="7620" marR="7620" marT="7620" marB="0" anchor="ctr">
                    <a:solidFill>
                      <a:schemeClr val="bg1"/>
                    </a:solidFill>
                  </a:tcPr>
                </a:tc>
                <a:tc>
                  <a:txBody>
                    <a:bodyPr/>
                    <a:lstStyle/>
                    <a:p>
                      <a:pPr algn="ctr"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22.5</a:t>
                      </a:r>
                    </a:p>
                  </a:txBody>
                  <a:tcPr marL="7620" marR="7620" marT="7620" marB="0" anchor="ctr">
                    <a:solidFill>
                      <a:schemeClr val="bg1"/>
                    </a:solidFill>
                  </a:tcPr>
                </a:tc>
                <a:extLst>
                  <a:ext uri="{0D108BD9-81ED-4DB2-BD59-A6C34878D82A}">
                    <a16:rowId xmlns:a16="http://schemas.microsoft.com/office/drawing/2014/main" val="587217124"/>
                  </a:ext>
                </a:extLst>
              </a:tr>
            </a:tbl>
          </a:graphicData>
        </a:graphic>
      </p:graphicFrame>
      <p:pic>
        <p:nvPicPr>
          <p:cNvPr id="2" name="그림 1">
            <a:extLst>
              <a:ext uri="{FF2B5EF4-FFF2-40B4-BE49-F238E27FC236}">
                <a16:creationId xmlns:a16="http://schemas.microsoft.com/office/drawing/2014/main" id="{460C293D-7371-41C7-8F7E-175FCBF5CE0B}"/>
              </a:ext>
            </a:extLst>
          </p:cNvPr>
          <p:cNvPicPr>
            <a:picLocks noChangeAspect="1"/>
          </p:cNvPicPr>
          <p:nvPr/>
        </p:nvPicPr>
        <p:blipFill>
          <a:blip r:embed="rId3"/>
          <a:stretch>
            <a:fillRect/>
          </a:stretch>
        </p:blipFill>
        <p:spPr>
          <a:xfrm>
            <a:off x="569022" y="2022279"/>
            <a:ext cx="4790282" cy="2442824"/>
          </a:xfrm>
          <a:prstGeom prst="rect">
            <a:avLst/>
          </a:prstGeom>
        </p:spPr>
      </p:pic>
      <p:pic>
        <p:nvPicPr>
          <p:cNvPr id="4" name="그림 3">
            <a:extLst>
              <a:ext uri="{FF2B5EF4-FFF2-40B4-BE49-F238E27FC236}">
                <a16:creationId xmlns:a16="http://schemas.microsoft.com/office/drawing/2014/main" id="{A6A4610F-E26F-44A8-A6EF-8AE2BF18C336}"/>
              </a:ext>
            </a:extLst>
          </p:cNvPr>
          <p:cNvPicPr>
            <a:picLocks noChangeAspect="1"/>
          </p:cNvPicPr>
          <p:nvPr/>
        </p:nvPicPr>
        <p:blipFill>
          <a:blip r:embed="rId4"/>
          <a:stretch>
            <a:fillRect/>
          </a:stretch>
        </p:blipFill>
        <p:spPr>
          <a:xfrm>
            <a:off x="430855" y="5351080"/>
            <a:ext cx="2979678" cy="1470787"/>
          </a:xfrm>
          <a:prstGeom prst="rect">
            <a:avLst/>
          </a:prstGeom>
        </p:spPr>
      </p:pic>
      <p:pic>
        <p:nvPicPr>
          <p:cNvPr id="10" name="그림 9">
            <a:extLst>
              <a:ext uri="{FF2B5EF4-FFF2-40B4-BE49-F238E27FC236}">
                <a16:creationId xmlns:a16="http://schemas.microsoft.com/office/drawing/2014/main" id="{324B68CB-5F3C-4B3E-BFA7-2B49FA84645E}"/>
              </a:ext>
            </a:extLst>
          </p:cNvPr>
          <p:cNvPicPr>
            <a:picLocks noChangeAspect="1"/>
          </p:cNvPicPr>
          <p:nvPr/>
        </p:nvPicPr>
        <p:blipFill>
          <a:blip r:embed="rId5"/>
          <a:stretch>
            <a:fillRect/>
          </a:stretch>
        </p:blipFill>
        <p:spPr>
          <a:xfrm>
            <a:off x="8752477" y="5263785"/>
            <a:ext cx="2865368" cy="1447925"/>
          </a:xfrm>
          <a:prstGeom prst="rect">
            <a:avLst/>
          </a:prstGeom>
        </p:spPr>
      </p:pic>
      <p:pic>
        <p:nvPicPr>
          <p:cNvPr id="11" name="그림 10">
            <a:extLst>
              <a:ext uri="{FF2B5EF4-FFF2-40B4-BE49-F238E27FC236}">
                <a16:creationId xmlns:a16="http://schemas.microsoft.com/office/drawing/2014/main" id="{997D4349-3CDF-47A5-AC70-6D92376FE620}"/>
              </a:ext>
            </a:extLst>
          </p:cNvPr>
          <p:cNvPicPr>
            <a:picLocks noChangeAspect="1"/>
          </p:cNvPicPr>
          <p:nvPr/>
        </p:nvPicPr>
        <p:blipFill>
          <a:blip r:embed="rId6"/>
          <a:stretch>
            <a:fillRect/>
          </a:stretch>
        </p:blipFill>
        <p:spPr>
          <a:xfrm>
            <a:off x="4362351" y="5326311"/>
            <a:ext cx="2872989" cy="1379340"/>
          </a:xfrm>
          <a:prstGeom prst="rect">
            <a:avLst/>
          </a:prstGeom>
        </p:spPr>
      </p:pic>
      <p:pic>
        <p:nvPicPr>
          <p:cNvPr id="23" name="그림 22">
            <a:extLst>
              <a:ext uri="{FF2B5EF4-FFF2-40B4-BE49-F238E27FC236}">
                <a16:creationId xmlns:a16="http://schemas.microsoft.com/office/drawing/2014/main" id="{8D5CE26A-3836-4ED5-B68E-84A1CFE8B88F}"/>
              </a:ext>
            </a:extLst>
          </p:cNvPr>
          <p:cNvPicPr>
            <a:picLocks noChangeAspect="1"/>
          </p:cNvPicPr>
          <p:nvPr/>
        </p:nvPicPr>
        <p:blipFill>
          <a:blip r:embed="rId7"/>
          <a:stretch>
            <a:fillRect/>
          </a:stretch>
        </p:blipFill>
        <p:spPr>
          <a:xfrm>
            <a:off x="6832698" y="1969422"/>
            <a:ext cx="4548520" cy="2512994"/>
          </a:xfrm>
          <a:prstGeom prst="rect">
            <a:avLst/>
          </a:prstGeom>
        </p:spPr>
      </p:pic>
      <p:pic>
        <p:nvPicPr>
          <p:cNvPr id="24" name="그림 23">
            <a:extLst>
              <a:ext uri="{FF2B5EF4-FFF2-40B4-BE49-F238E27FC236}">
                <a16:creationId xmlns:a16="http://schemas.microsoft.com/office/drawing/2014/main" id="{B72CBFC4-C340-49DB-8D76-9DC92CD75CE0}"/>
              </a:ext>
            </a:extLst>
          </p:cNvPr>
          <p:cNvPicPr>
            <a:picLocks noChangeAspect="1"/>
          </p:cNvPicPr>
          <p:nvPr/>
        </p:nvPicPr>
        <p:blipFill>
          <a:blip r:embed="rId8"/>
          <a:stretch>
            <a:fillRect/>
          </a:stretch>
        </p:blipFill>
        <p:spPr>
          <a:xfrm>
            <a:off x="4199690" y="4981902"/>
            <a:ext cx="3528366" cy="297206"/>
          </a:xfrm>
          <a:prstGeom prst="rect">
            <a:avLst/>
          </a:prstGeom>
        </p:spPr>
      </p:pic>
      <p:pic>
        <p:nvPicPr>
          <p:cNvPr id="25" name="그림 24">
            <a:extLst>
              <a:ext uri="{FF2B5EF4-FFF2-40B4-BE49-F238E27FC236}">
                <a16:creationId xmlns:a16="http://schemas.microsoft.com/office/drawing/2014/main" id="{B8AE2A22-E4A1-47CE-B77F-94740EADDCD8}"/>
              </a:ext>
            </a:extLst>
          </p:cNvPr>
          <p:cNvPicPr>
            <a:picLocks noChangeAspect="1"/>
          </p:cNvPicPr>
          <p:nvPr/>
        </p:nvPicPr>
        <p:blipFill>
          <a:blip r:embed="rId8"/>
          <a:stretch>
            <a:fillRect/>
          </a:stretch>
        </p:blipFill>
        <p:spPr>
          <a:xfrm>
            <a:off x="8390619" y="4980331"/>
            <a:ext cx="3528366" cy="297206"/>
          </a:xfrm>
          <a:prstGeom prst="rect">
            <a:avLst/>
          </a:prstGeom>
        </p:spPr>
      </p:pic>
      <p:pic>
        <p:nvPicPr>
          <p:cNvPr id="26" name="그림 25">
            <a:extLst>
              <a:ext uri="{FF2B5EF4-FFF2-40B4-BE49-F238E27FC236}">
                <a16:creationId xmlns:a16="http://schemas.microsoft.com/office/drawing/2014/main" id="{0E5B5EB4-4906-48CD-A0EC-B611F4DFBA51}"/>
              </a:ext>
            </a:extLst>
          </p:cNvPr>
          <p:cNvPicPr>
            <a:picLocks noChangeAspect="1"/>
          </p:cNvPicPr>
          <p:nvPr/>
        </p:nvPicPr>
        <p:blipFill>
          <a:blip r:embed="rId9"/>
          <a:stretch>
            <a:fillRect/>
          </a:stretch>
        </p:blipFill>
        <p:spPr>
          <a:xfrm>
            <a:off x="444605" y="4928476"/>
            <a:ext cx="2994920" cy="335309"/>
          </a:xfrm>
          <a:prstGeom prst="rect">
            <a:avLst/>
          </a:prstGeom>
        </p:spPr>
      </p:pic>
      <p:pic>
        <p:nvPicPr>
          <p:cNvPr id="27" name="그림 26">
            <a:extLst>
              <a:ext uri="{FF2B5EF4-FFF2-40B4-BE49-F238E27FC236}">
                <a16:creationId xmlns:a16="http://schemas.microsoft.com/office/drawing/2014/main" id="{A31BE142-0595-4AF9-99F7-B0D89DB46AE2}"/>
              </a:ext>
            </a:extLst>
          </p:cNvPr>
          <p:cNvPicPr>
            <a:picLocks noChangeAspect="1"/>
          </p:cNvPicPr>
          <p:nvPr/>
        </p:nvPicPr>
        <p:blipFill rotWithShape="1">
          <a:blip r:embed="rId10"/>
          <a:srcRect r="9646" b="-3556"/>
          <a:stretch/>
        </p:blipFill>
        <p:spPr>
          <a:xfrm>
            <a:off x="325937" y="4848056"/>
            <a:ext cx="1549542" cy="277049"/>
          </a:xfrm>
          <a:prstGeom prst="rect">
            <a:avLst/>
          </a:prstGeom>
        </p:spPr>
      </p:pic>
      <p:pic>
        <p:nvPicPr>
          <p:cNvPr id="28" name="그림 27">
            <a:extLst>
              <a:ext uri="{FF2B5EF4-FFF2-40B4-BE49-F238E27FC236}">
                <a16:creationId xmlns:a16="http://schemas.microsoft.com/office/drawing/2014/main" id="{D868820D-287F-463B-9B31-36AD85A409BA}"/>
              </a:ext>
            </a:extLst>
          </p:cNvPr>
          <p:cNvPicPr>
            <a:picLocks noChangeAspect="1"/>
          </p:cNvPicPr>
          <p:nvPr/>
        </p:nvPicPr>
        <p:blipFill rotWithShape="1">
          <a:blip r:embed="rId11"/>
          <a:srcRect r="5169" b="-7317"/>
          <a:stretch/>
        </p:blipFill>
        <p:spPr>
          <a:xfrm>
            <a:off x="8349449" y="4906545"/>
            <a:ext cx="2107709" cy="213492"/>
          </a:xfrm>
          <a:prstGeom prst="rect">
            <a:avLst/>
          </a:prstGeom>
        </p:spPr>
      </p:pic>
      <p:pic>
        <p:nvPicPr>
          <p:cNvPr id="29" name="그림 28">
            <a:extLst>
              <a:ext uri="{FF2B5EF4-FFF2-40B4-BE49-F238E27FC236}">
                <a16:creationId xmlns:a16="http://schemas.microsoft.com/office/drawing/2014/main" id="{73BC3C83-77BE-491B-910B-07C3B98638B1}"/>
              </a:ext>
            </a:extLst>
          </p:cNvPr>
          <p:cNvPicPr>
            <a:picLocks noChangeAspect="1"/>
          </p:cNvPicPr>
          <p:nvPr/>
        </p:nvPicPr>
        <p:blipFill>
          <a:blip r:embed="rId12"/>
          <a:stretch>
            <a:fillRect/>
          </a:stretch>
        </p:blipFill>
        <p:spPr>
          <a:xfrm>
            <a:off x="4207994" y="4861005"/>
            <a:ext cx="1824723" cy="260675"/>
          </a:xfrm>
          <a:prstGeom prst="rect">
            <a:avLst/>
          </a:prstGeom>
        </p:spPr>
      </p:pic>
      <p:sp>
        <p:nvSpPr>
          <p:cNvPr id="5" name="TextBox 4">
            <a:extLst>
              <a:ext uri="{FF2B5EF4-FFF2-40B4-BE49-F238E27FC236}">
                <a16:creationId xmlns:a16="http://schemas.microsoft.com/office/drawing/2014/main" id="{831F0CB2-BB84-4433-A59F-6C2A2EBE8E60}"/>
              </a:ext>
            </a:extLst>
          </p:cNvPr>
          <p:cNvSpPr txBox="1"/>
          <p:nvPr/>
        </p:nvSpPr>
        <p:spPr>
          <a:xfrm>
            <a:off x="97747" y="884395"/>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
        <p:nvSpPr>
          <p:cNvPr id="18" name="TextBox 17">
            <a:extLst>
              <a:ext uri="{FF2B5EF4-FFF2-40B4-BE49-F238E27FC236}">
                <a16:creationId xmlns:a16="http://schemas.microsoft.com/office/drawing/2014/main" id="{90358454-1B12-458F-BF4E-7F8E9C9D961F}"/>
              </a:ext>
            </a:extLst>
          </p:cNvPr>
          <p:cNvSpPr txBox="1"/>
          <p:nvPr/>
        </p:nvSpPr>
        <p:spPr>
          <a:xfrm>
            <a:off x="42042" y="3640231"/>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
        <p:nvSpPr>
          <p:cNvPr id="19" name="TextBox 18">
            <a:extLst>
              <a:ext uri="{FF2B5EF4-FFF2-40B4-BE49-F238E27FC236}">
                <a16:creationId xmlns:a16="http://schemas.microsoft.com/office/drawing/2014/main" id="{C329E9D7-1CEB-4758-A0D1-0A9BCE1C6039}"/>
              </a:ext>
            </a:extLst>
          </p:cNvPr>
          <p:cNvSpPr txBox="1"/>
          <p:nvPr/>
        </p:nvSpPr>
        <p:spPr>
          <a:xfrm>
            <a:off x="10090027" y="1922567"/>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
        <p:nvSpPr>
          <p:cNvPr id="20" name="TextBox 19">
            <a:extLst>
              <a:ext uri="{FF2B5EF4-FFF2-40B4-BE49-F238E27FC236}">
                <a16:creationId xmlns:a16="http://schemas.microsoft.com/office/drawing/2014/main" id="{041453B1-9F88-4F5C-AE99-8AA3C02BED60}"/>
              </a:ext>
            </a:extLst>
          </p:cNvPr>
          <p:cNvSpPr txBox="1"/>
          <p:nvPr/>
        </p:nvSpPr>
        <p:spPr>
          <a:xfrm>
            <a:off x="430856" y="6532113"/>
            <a:ext cx="11400360" cy="307777"/>
          </a:xfrm>
          <a:prstGeom prst="rect">
            <a:avLst/>
          </a:prstGeom>
          <a:solidFill>
            <a:srgbClr val="FF0000"/>
          </a:solidFill>
        </p:spPr>
        <p:txBody>
          <a:bodyPr wrap="square" rtlCol="0">
            <a:spAutoFit/>
          </a:bodyPr>
          <a:lstStyle/>
          <a:p>
            <a:pPr algn="ctr"/>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279444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직사각형 11">
            <a:extLst>
              <a:ext uri="{FF2B5EF4-FFF2-40B4-BE49-F238E27FC236}">
                <a16:creationId xmlns:a16="http://schemas.microsoft.com/office/drawing/2014/main" id="{B340DFD1-D864-4F95-8E55-C1F1F4A1668A}"/>
              </a:ext>
            </a:extLst>
          </p:cNvPr>
          <p:cNvSpPr/>
          <p:nvPr/>
        </p:nvSpPr>
        <p:spPr>
          <a:xfrm>
            <a:off x="261816" y="5675586"/>
            <a:ext cx="2774731" cy="1082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Box 3">
            <a:extLst>
              <a:ext uri="{FF2B5EF4-FFF2-40B4-BE49-F238E27FC236}">
                <a16:creationId xmlns:a16="http://schemas.microsoft.com/office/drawing/2014/main" id="{3DD4CFEF-5391-48F8-A004-2E5522FF03B0}"/>
              </a:ext>
            </a:extLst>
          </p:cNvPr>
          <p:cNvSpPr txBox="1"/>
          <p:nvPr/>
        </p:nvSpPr>
        <p:spPr>
          <a:xfrm>
            <a:off x="314671" y="771708"/>
            <a:ext cx="11746397" cy="2677656"/>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목적</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신소재공학과의</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연구 경쟁력 분석을 통해 향후의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연구전략 수립을 위한 기초 데이터로 활용</a:t>
            </a:r>
            <a:endPar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분석데이터</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2020</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년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7</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월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2</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일 기준으로 </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Scopus</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에 등재된 </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2015-2019</a:t>
            </a: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년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출판물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en-US" altLang="ko-KR" sz="1400" b="1" u="sng" dirty="0">
                <a:solidFill>
                  <a:schemeClr val="tx1">
                    <a:lumMod val="50000"/>
                  </a:schemeClr>
                </a:solidFill>
                <a:latin typeface="나눔고딕" panose="020D0604000000000000" pitchFamily="50" charset="-127"/>
                <a:ea typeface="나눔고딕" panose="020D0604000000000000" pitchFamily="50" charset="-127"/>
              </a:rPr>
              <a:t>Article, Review, Conference</a:t>
            </a:r>
            <a:r>
              <a:rPr lang="ko-KR" altLang="en-US" sz="1400" b="1" u="sng"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b="1" u="sng"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b="1" u="sng" dirty="0">
                <a:solidFill>
                  <a:schemeClr val="tx1">
                    <a:lumMod val="50000"/>
                  </a:schemeClr>
                </a:solidFill>
                <a:latin typeface="나눔고딕" panose="020D0604000000000000" pitchFamily="50" charset="-127"/>
                <a:ea typeface="나눔고딕" panose="020D0604000000000000" pitchFamily="50" charset="-127"/>
              </a:rPr>
              <a:t>기반으로 한 성과 분석 </a:t>
            </a:r>
            <a:endParaRPr lang="en-US" altLang="ko-KR" sz="1400" b="1" u="sng"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벤치마킹기관</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과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7</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개 대학의 연구 성과 분석 및 비교</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endPar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endParaRPr>
          </a:p>
          <a:p>
            <a:pPr marL="342900" marR="0" lvl="0" indent="-342900" algn="l" defTabSz="457200" rtl="0" eaLnBrk="1" fontAlgn="auto" latinLnBrk="0" hangingPunct="1">
              <a:lnSpc>
                <a:spcPct val="100000"/>
              </a:lnSpc>
              <a:spcBef>
                <a:spcPts val="0"/>
              </a:spcBef>
              <a:spcAft>
                <a:spcPts val="0"/>
              </a:spcAft>
              <a:buClr>
                <a:srgbClr val="FF8200"/>
              </a:buClr>
              <a:buSzTx/>
              <a:buFont typeface="Wingdings" panose="05000000000000000000" pitchFamily="2" charset="2"/>
              <a:buChar char="§"/>
              <a:tabLst/>
              <a:defRPr/>
            </a:pPr>
            <a:r>
              <a:rPr kumimoji="0" lang="ko-KR" altLang="en-US"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분석방법</a:t>
            </a:r>
            <a:r>
              <a:rPr kumimoji="0" lang="en-US" altLang="ko-KR" sz="1400" i="0"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mn-cs"/>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논문에 저자의 소속기관을 해당 학교명과 아래와 같이 표기한 경우에 한해서 검색</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628650" lvl="1" indent="-171450" defTabSz="457200" latinLnBrk="0">
              <a:buClr>
                <a:srgbClr val="FF8200"/>
              </a:buClr>
              <a:buFont typeface="Arial" panose="020B0604020202020204" pitchFamily="34" charset="0"/>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단</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교수님 및 해당학과 소속 연구원이 소속학과 정보를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“Department of Materials Science and Engineering”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등으로 정확하게 기입하지 않은 경우 검색 및 분석에서 제외되며</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교수님의 성과 뿐만 아니라</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석</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박사 대학원생</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연구원의 논문도 포함될 수 있음</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628650" lvl="1" indent="-171450" defTabSz="457200" latinLnBrk="0">
              <a:buClr>
                <a:srgbClr val="FF8200"/>
              </a:buClr>
              <a:buFont typeface="Arial" panose="020B0604020202020204" pitchFamily="34" charset="0"/>
              <a:buChar char="•"/>
              <a:defRPr/>
            </a:pPr>
            <a:r>
              <a:rPr lang="ko-KR" altLang="en-US" sz="1400" dirty="0">
                <a:solidFill>
                  <a:prstClr val="black">
                    <a:lumMod val="50000"/>
                  </a:prstClr>
                </a:solidFill>
                <a:latin typeface="나눔고딕" panose="020D0604000000000000" pitchFamily="50" charset="-127"/>
                <a:ea typeface="나눔고딕" panose="020D0604000000000000" pitchFamily="50" charset="-127"/>
              </a:rPr>
              <a:t>학과 교수님의 논문을 검색해서 </a:t>
            </a:r>
            <a:r>
              <a:rPr lang="en-US" altLang="ko-KR" sz="1400" dirty="0">
                <a:solidFill>
                  <a:prstClr val="black">
                    <a:lumMod val="50000"/>
                  </a:prstClr>
                </a:solidFill>
                <a:latin typeface="나눔고딕" panose="020D0604000000000000" pitchFamily="50" charset="-127"/>
                <a:ea typeface="나눔고딕" panose="020D0604000000000000" pitchFamily="50" charset="-127"/>
              </a:rPr>
              <a:t>affiliation</a:t>
            </a:r>
            <a:r>
              <a:rPr lang="ko-KR" altLang="en-US" sz="1400" dirty="0">
                <a:solidFill>
                  <a:prstClr val="black">
                    <a:lumMod val="50000"/>
                  </a:prstClr>
                </a:solidFill>
                <a:latin typeface="나눔고딕" panose="020D0604000000000000" pitchFamily="50" charset="-127"/>
                <a:ea typeface="나눔고딕" panose="020D0604000000000000" pitchFamily="50" charset="-127"/>
              </a:rPr>
              <a:t> 등의 입력방법 확인했으며</a:t>
            </a:r>
            <a:r>
              <a:rPr lang="en-US" altLang="ko-KR" sz="1400" dirty="0">
                <a:solidFill>
                  <a:prstClr val="black">
                    <a:lumMod val="50000"/>
                  </a:prstClr>
                </a:solidFill>
                <a:latin typeface="나눔고딕" panose="020D0604000000000000" pitchFamily="50" charset="-127"/>
                <a:ea typeface="나눔고딕" panose="020D0604000000000000" pitchFamily="50" charset="-127"/>
              </a:rPr>
              <a:t>, </a:t>
            </a:r>
            <a:r>
              <a:rPr lang="ko-KR" altLang="en-US" sz="1400" dirty="0">
                <a:solidFill>
                  <a:prstClr val="black">
                    <a:lumMod val="50000"/>
                  </a:prstClr>
                </a:solidFill>
                <a:latin typeface="나눔고딕" panose="020D0604000000000000" pitchFamily="50" charset="-127"/>
                <a:ea typeface="나눔고딕" panose="020D0604000000000000" pitchFamily="50" charset="-127"/>
              </a:rPr>
              <a:t>해당 검색식을 적용 한 후</a:t>
            </a:r>
            <a:r>
              <a:rPr lang="en-US" altLang="ko-KR" sz="1400" dirty="0">
                <a:solidFill>
                  <a:prstClr val="black">
                    <a:lumMod val="50000"/>
                  </a:prstClr>
                </a:solidFill>
                <a:latin typeface="나눔고딕" panose="020D0604000000000000" pitchFamily="50" charset="-127"/>
                <a:ea typeface="나눔고딕" panose="020D0604000000000000" pitchFamily="50" charset="-127"/>
              </a:rPr>
              <a:t>, </a:t>
            </a:r>
            <a:r>
              <a:rPr lang="ko-KR" altLang="en-US" sz="1400" dirty="0">
                <a:solidFill>
                  <a:prstClr val="black">
                    <a:lumMod val="50000"/>
                  </a:prstClr>
                </a:solidFill>
                <a:latin typeface="나눔고딕" panose="020D0604000000000000" pitchFamily="50" charset="-127"/>
                <a:ea typeface="나눔고딕" panose="020D0604000000000000" pitchFamily="50" charset="-127"/>
              </a:rPr>
              <a:t>학과 실적의 논문이 검색되는지 검토했음</a:t>
            </a:r>
            <a:endParaRPr lang="en-US" altLang="ko-KR" sz="1400" dirty="0">
              <a:solidFill>
                <a:prstClr val="black">
                  <a:lumMod val="50000"/>
                </a:prstClr>
              </a:solidFill>
              <a:latin typeface="나눔고딕" panose="020D0604000000000000" pitchFamily="50" charset="-127"/>
              <a:ea typeface="나눔고딕" panose="020D0604000000000000" pitchFamily="50" charset="-127"/>
            </a:endParaRPr>
          </a:p>
          <a:p>
            <a:pPr marL="628650" lvl="1" indent="-171450" defTabSz="457200" latinLnBrk="0">
              <a:buClr>
                <a:srgbClr val="FF8200"/>
              </a:buClr>
              <a:buFont typeface="Arial" panose="020B0604020202020204" pitchFamily="34" charset="0"/>
              <a:buChar char="•"/>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defTabSz="457200" latinLnBrk="0">
              <a:buClr>
                <a:srgbClr val="FF8200"/>
              </a:buClr>
              <a:buFont typeface="Wingdings" panose="05000000000000000000" pitchFamily="2" charset="2"/>
              <a:buChar char="§"/>
              <a:defRPr/>
            </a:pPr>
            <a:r>
              <a:rPr lang="ko-KR" altLang="en-US" sz="1400" dirty="0" err="1">
                <a:solidFill>
                  <a:schemeClr val="tx1">
                    <a:lumMod val="50000"/>
                  </a:schemeClr>
                </a:solidFill>
                <a:latin typeface="나눔고딕" panose="020D0604000000000000" pitchFamily="50" charset="-127"/>
                <a:ea typeface="나눔고딕" panose="020D0604000000000000" pitchFamily="50" charset="-127"/>
              </a:rPr>
              <a:t>검색식</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구성</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5" name="제목 1">
            <a:extLst>
              <a:ext uri="{FF2B5EF4-FFF2-40B4-BE49-F238E27FC236}">
                <a16:creationId xmlns:a16="http://schemas.microsoft.com/office/drawing/2014/main" id="{62A044D0-EFB0-4C7A-B124-9A903AECE27E}"/>
              </a:ext>
            </a:extLst>
          </p:cNvPr>
          <p:cNvSpPr txBox="1">
            <a:spLocks/>
          </p:cNvSpPr>
          <p:nvPr/>
        </p:nvSpPr>
        <p:spPr>
          <a:xfrm>
            <a:off x="314671" y="228150"/>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95000"/>
                    <a:lumOff val="5000"/>
                  </a:schemeClr>
                </a:solidFill>
                <a:latin typeface="나눔고딕" panose="020D0604000000000000" pitchFamily="50" charset="-127"/>
                <a:ea typeface="나눔고딕" panose="020D0604000000000000" pitchFamily="50" charset="-127"/>
              </a:rPr>
              <a:t>분석배경</a:t>
            </a:r>
            <a:endParaRPr kumimoji="0" lang="en-US" altLang="ko-KR" sz="2000" b="1" i="0" u="none" strike="noStrike" kern="1200" cap="none" spc="0" normalizeH="0" baseline="0" noProof="0" dirty="0">
              <a:ln>
                <a:noFill/>
              </a:ln>
              <a:solidFill>
                <a:schemeClr val="tx1">
                  <a:lumMod val="95000"/>
                  <a:lumOff val="5000"/>
                </a:schemeClr>
              </a:solidFill>
              <a:effectLst/>
              <a:uLnTx/>
              <a:uFillTx/>
              <a:latin typeface="나눔고딕" panose="020D0604000000000000" pitchFamily="50" charset="-127"/>
              <a:ea typeface="나눔고딕" panose="020D0604000000000000" pitchFamily="50" charset="-127"/>
            </a:endParaRPr>
          </a:p>
        </p:txBody>
      </p:sp>
      <p:graphicFrame>
        <p:nvGraphicFramePr>
          <p:cNvPr id="9" name="표 8">
            <a:extLst>
              <a:ext uri="{FF2B5EF4-FFF2-40B4-BE49-F238E27FC236}">
                <a16:creationId xmlns:a16="http://schemas.microsoft.com/office/drawing/2014/main" id="{A9020B5E-92B8-49D8-AE2D-EEA0EBAEFCF1}"/>
              </a:ext>
            </a:extLst>
          </p:cNvPr>
          <p:cNvGraphicFramePr>
            <a:graphicFrameLocks noGrp="1"/>
          </p:cNvGraphicFramePr>
          <p:nvPr>
            <p:extLst>
              <p:ext uri="{D42A27DB-BD31-4B8C-83A1-F6EECF244321}">
                <p14:modId xmlns:p14="http://schemas.microsoft.com/office/powerpoint/2010/main" val="58397375"/>
              </p:ext>
            </p:extLst>
          </p:nvPr>
        </p:nvGraphicFramePr>
        <p:xfrm>
          <a:off x="689225" y="3574277"/>
          <a:ext cx="5310981" cy="2926080"/>
        </p:xfrm>
        <a:graphic>
          <a:graphicData uri="http://schemas.openxmlformats.org/drawingml/2006/table">
            <a:tbl>
              <a:tblPr firstRow="1" bandRow="1">
                <a:tableStyleId>{00A15C55-8517-42AA-B614-E9B94910E393}</a:tableStyleId>
              </a:tblPr>
              <a:tblGrid>
                <a:gridCol w="697484">
                  <a:extLst>
                    <a:ext uri="{9D8B030D-6E8A-4147-A177-3AD203B41FA5}">
                      <a16:colId xmlns:a16="http://schemas.microsoft.com/office/drawing/2014/main" val="828794612"/>
                    </a:ext>
                  </a:extLst>
                </a:gridCol>
                <a:gridCol w="4613497">
                  <a:extLst>
                    <a:ext uri="{9D8B030D-6E8A-4147-A177-3AD203B41FA5}">
                      <a16:colId xmlns:a16="http://schemas.microsoft.com/office/drawing/2014/main" val="3597654559"/>
                    </a:ext>
                  </a:extLst>
                </a:gridCol>
              </a:tblGrid>
              <a:tr h="233182">
                <a:tc>
                  <a:txBody>
                    <a:bodyPr/>
                    <a:lstStyle/>
                    <a:p>
                      <a:pPr algn="l"/>
                      <a:r>
                        <a:rPr lang="en-US" sz="1200" dirty="0">
                          <a:latin typeface="나눔고딕" panose="020D0604000000000000" pitchFamily="50" charset="-127"/>
                          <a:ea typeface="나눔고딕" panose="020D0604000000000000" pitchFamily="50" charset="-127"/>
                        </a:rPr>
                        <a:t>Field code</a:t>
                      </a:r>
                    </a:p>
                  </a:txBody>
                  <a:tcPr/>
                </a:tc>
                <a:tc>
                  <a:txBody>
                    <a:bodyPr/>
                    <a:lstStyle/>
                    <a:p>
                      <a:pPr algn="l"/>
                      <a:r>
                        <a:rPr lang="ko-KR" altLang="en-US" sz="1200" dirty="0">
                          <a:latin typeface="나눔고딕" panose="020D0604000000000000" pitchFamily="50" charset="-127"/>
                          <a:ea typeface="나눔고딕" panose="020D0604000000000000" pitchFamily="50" charset="-127"/>
                        </a:rPr>
                        <a:t>적용</a:t>
                      </a:r>
                      <a:endParaRPr lang="en-US" sz="1200" dirty="0">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val="1162309030"/>
                  </a:ext>
                </a:extLst>
              </a:tr>
              <a:tr h="233182">
                <a:tc>
                  <a:txBody>
                    <a:bodyPr/>
                    <a:lstStyle/>
                    <a:p>
                      <a:pPr algn="l"/>
                      <a:r>
                        <a:rPr lang="en-US" sz="1200" b="1" i="0" dirty="0" err="1">
                          <a:solidFill>
                            <a:schemeClr val="bg2">
                              <a:lumMod val="10000"/>
                            </a:schemeClr>
                          </a:solidFill>
                          <a:latin typeface="나눔고딕" panose="020D0604000000000000" pitchFamily="50" charset="-127"/>
                          <a:ea typeface="나눔고딕" panose="020D0604000000000000" pitchFamily="50" charset="-127"/>
                        </a:rPr>
                        <a:t>Affil</a:t>
                      </a:r>
                      <a:endParaRPr lang="en-US" sz="1200" b="1" i="0" dirty="0">
                        <a:solidFill>
                          <a:schemeClr val="bg2">
                            <a:lumMod val="10000"/>
                          </a:schemeClr>
                        </a:solidFill>
                        <a:latin typeface="나눔고딕" panose="020D0604000000000000" pitchFamily="50" charset="-127"/>
                        <a:ea typeface="나눔고딕" panose="020D0604000000000000" pitchFamily="50" charset="-127"/>
                      </a:endParaRPr>
                    </a:p>
                  </a:txBody>
                  <a:tcPr anchor="ct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Affiliation</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의 약자</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 저자의 소속기관을</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입력하는 것으로 학과</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학교 순으로 입력</a:t>
                      </a:r>
                      <a:endParaRPr lang="en-US" altLang="ko-KR" sz="1200" i="0" dirty="0">
                        <a:solidFill>
                          <a:schemeClr val="bg2">
                            <a:lumMod val="10000"/>
                          </a:schemeClr>
                        </a:solidFill>
                        <a:latin typeface="나눔고딕" panose="020D0604000000000000" pitchFamily="50" charset="-127"/>
                        <a:ea typeface="나눔고딕" panose="020D0604000000000000" pitchFamily="50" charset="-127"/>
                      </a:endParaRPr>
                    </a:p>
                    <a:p>
                      <a:pPr marL="0" marR="0" lvl="0" indent="0" algn="l" defTabSz="914377" rtl="0" eaLnBrk="1" fontAlgn="auto" latinLnBrk="0" hangingPunct="1">
                        <a:lnSpc>
                          <a:spcPct val="100000"/>
                        </a:lnSpc>
                        <a:spcBef>
                          <a:spcPts val="0"/>
                        </a:spcBef>
                        <a:spcAft>
                          <a:spcPts val="0"/>
                        </a:spcAft>
                        <a:buClrTx/>
                        <a:buSzTx/>
                        <a:buFontTx/>
                        <a:buNone/>
                        <a:tabLst/>
                        <a:defRPr/>
                      </a:pP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AFFIL(</a:t>
                      </a:r>
                      <a:r>
                        <a:rPr lang="en-US" altLang="ko-KR" sz="1200" b="0" i="0" dirty="0">
                          <a:solidFill>
                            <a:schemeClr val="bg2">
                              <a:lumMod val="10000"/>
                            </a:schemeClr>
                          </a:solidFill>
                          <a:latin typeface="나눔고딕" panose="020D0604000000000000" pitchFamily="50" charset="-127"/>
                          <a:ea typeface="나눔고딕" panose="020D0604000000000000" pitchFamily="50" charset="-127"/>
                        </a:rPr>
                        <a:t>"Pohang University of Science and Technology“)</a:t>
                      </a:r>
                      <a:endParaRPr lang="en-US" altLang="ko-KR" sz="1200" i="0" dirty="0">
                        <a:solidFill>
                          <a:schemeClr val="bg2">
                            <a:lumMod val="10000"/>
                          </a:schemeClr>
                        </a:solidFill>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val="2172308548"/>
                  </a:ext>
                </a:extLst>
              </a:tr>
              <a:tr h="433585">
                <a:tc>
                  <a:txBody>
                    <a:bodyPr/>
                    <a:lstStyle/>
                    <a:p>
                      <a:pPr algn="l"/>
                      <a:r>
                        <a:rPr lang="en-US" sz="1200" b="1" i="0" dirty="0">
                          <a:solidFill>
                            <a:schemeClr val="bg2">
                              <a:lumMod val="10000"/>
                            </a:schemeClr>
                          </a:solidFill>
                          <a:latin typeface="나눔고딕" panose="020D0604000000000000" pitchFamily="50" charset="-127"/>
                          <a:ea typeface="나눔고딕" panose="020D0604000000000000" pitchFamily="50" charset="-127"/>
                        </a:rPr>
                        <a:t>W/n</a:t>
                      </a:r>
                    </a:p>
                  </a:txBody>
                  <a:tcPr anchor="ctr"/>
                </a:tc>
                <a:tc>
                  <a:txBody>
                    <a:bodyPr/>
                    <a:lstStyle/>
                    <a:p>
                      <a:pPr algn="l"/>
                      <a:r>
                        <a:rPr lang="en-US" sz="1200" i="0" dirty="0">
                          <a:solidFill>
                            <a:schemeClr val="bg2">
                              <a:lumMod val="10000"/>
                            </a:schemeClr>
                          </a:solidFill>
                          <a:latin typeface="나눔고딕" panose="020D0604000000000000" pitchFamily="50" charset="-127"/>
                          <a:ea typeface="나눔고딕" panose="020D0604000000000000" pitchFamily="50" charset="-127"/>
                        </a:rPr>
                        <a:t>Within</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의 약자</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입력한 검색어 수</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(n)</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와 검색어와의 근접도와 관련된 연산자</a:t>
                      </a:r>
                      <a:endParaRPr lang="en-US" altLang="ko-KR" sz="1200" i="0" dirty="0">
                        <a:solidFill>
                          <a:schemeClr val="bg2">
                            <a:lumMod val="10000"/>
                          </a:schemeClr>
                        </a:solidFill>
                        <a:latin typeface="나눔고딕" panose="020D0604000000000000" pitchFamily="50" charset="-127"/>
                        <a:ea typeface="나눔고딕" panose="020D0604000000000000" pitchFamily="50" charset="-127"/>
                      </a:endParaRPr>
                    </a:p>
                    <a:p>
                      <a:pPr algn="l"/>
                      <a:r>
                        <a:rPr lang="en-US" altLang="ko-KR" sz="1200" b="0" i="0" dirty="0">
                          <a:solidFill>
                            <a:schemeClr val="bg2">
                              <a:lumMod val="10000"/>
                            </a:schemeClr>
                          </a:solidFill>
                          <a:latin typeface="나눔고딕" panose="020D0604000000000000" pitchFamily="50" charset="-127"/>
                          <a:ea typeface="나눔고딕" panose="020D0604000000000000" pitchFamily="50" charset="-127"/>
                        </a:rPr>
                        <a:t>"Pohang University of Science and Technology“ </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W/5 “</a:t>
                      </a:r>
                      <a:r>
                        <a:rPr lang="en-US" altLang="ko-KR" sz="1200" b="0" i="0" u="none" strike="noStrike" dirty="0">
                          <a:solidFill>
                            <a:srgbClr val="0D0D0D"/>
                          </a:solidFill>
                          <a:effectLst/>
                          <a:latin typeface="나눔고딕" panose="020D0604000000000000" pitchFamily="50" charset="-127"/>
                          <a:ea typeface="나눔고딕" panose="020D0604000000000000" pitchFamily="50" charset="-127"/>
                        </a:rPr>
                        <a:t>Department of Materials Science and Engineering”</a:t>
                      </a:r>
                      <a:r>
                        <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rPr>
                        <a:t>:</a:t>
                      </a:r>
                      <a:r>
                        <a:rPr lang="ko-KR" alt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rPr>
                        <a:t> </a:t>
                      </a:r>
                      <a:r>
                        <a:rPr lang="en-US" altLang="ko-KR" sz="1200" b="0" i="0" u="none" strike="noStrike" dirty="0">
                          <a:solidFill>
                            <a:schemeClr val="bg2">
                              <a:lumMod val="10000"/>
                            </a:schemeClr>
                          </a:solidFill>
                          <a:effectLst/>
                          <a:latin typeface="나눔고딕" panose="020D0604000000000000" pitchFamily="50" charset="-127"/>
                          <a:ea typeface="나눔고딕" panose="020D0604000000000000" pitchFamily="50" charset="-127"/>
                        </a:rPr>
                        <a:t>POSTECH</a:t>
                      </a:r>
                      <a:r>
                        <a:rPr lang="ko-KR" alt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rPr>
                        <a:t>과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신소재공학과가 </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5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단어 내에 기재되어 있으면 검색 됨</a:t>
                      </a:r>
                      <a:endParaRPr lang="en-US" altLang="ko-KR" sz="1200" i="0" dirty="0">
                        <a:solidFill>
                          <a:schemeClr val="bg2">
                            <a:lumMod val="10000"/>
                          </a:schemeClr>
                        </a:solidFill>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val="355393075"/>
                  </a:ext>
                </a:extLst>
              </a:tr>
              <a:tr h="233182">
                <a:tc>
                  <a:txBody>
                    <a:bodyPr/>
                    <a:lstStyle/>
                    <a:p>
                      <a:pPr algn="l"/>
                      <a:r>
                        <a:rPr lang="en-US" sz="1200" b="1" i="0" dirty="0">
                          <a:solidFill>
                            <a:schemeClr val="bg2">
                              <a:lumMod val="10000"/>
                            </a:schemeClr>
                          </a:solidFill>
                          <a:latin typeface="나눔고딕" panose="020D0604000000000000" pitchFamily="50" charset="-127"/>
                          <a:ea typeface="나눔고딕" panose="020D0604000000000000" pitchFamily="50" charset="-127"/>
                        </a:rPr>
                        <a:t>Limit-</a:t>
                      </a:r>
                    </a:p>
                    <a:p>
                      <a:pPr algn="l"/>
                      <a:r>
                        <a:rPr lang="en-US" sz="1200" b="1" i="0" dirty="0">
                          <a:solidFill>
                            <a:schemeClr val="bg2">
                              <a:lumMod val="10000"/>
                            </a:schemeClr>
                          </a:solidFill>
                          <a:latin typeface="나눔고딕" panose="020D0604000000000000" pitchFamily="50" charset="-127"/>
                          <a:ea typeface="나눔고딕" panose="020D0604000000000000" pitchFamily="50" charset="-127"/>
                        </a:rPr>
                        <a:t>to</a:t>
                      </a:r>
                    </a:p>
                  </a:txBody>
                  <a:tcPr anchor="ctr"/>
                </a:tc>
                <a:tc>
                  <a:txBody>
                    <a:bodyPr/>
                    <a:lstStyle/>
                    <a:p>
                      <a:pPr algn="l"/>
                      <a:r>
                        <a:rPr lang="ko-KR" altLang="en-US" sz="1200" i="0" dirty="0">
                          <a:solidFill>
                            <a:schemeClr val="bg2">
                              <a:lumMod val="10000"/>
                            </a:schemeClr>
                          </a:solidFill>
                          <a:latin typeface="나눔고딕" panose="020D0604000000000000" pitchFamily="50" charset="-127"/>
                          <a:ea typeface="나눔고딕" panose="020D0604000000000000" pitchFamily="50" charset="-127"/>
                        </a:rPr>
                        <a:t>특정 연도</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논문 형태</a:t>
                      </a:r>
                      <a:r>
                        <a:rPr lang="en-US" altLang="ko-KR" sz="1200" i="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i="0" dirty="0">
                          <a:solidFill>
                            <a:schemeClr val="bg2">
                              <a:lumMod val="10000"/>
                            </a:schemeClr>
                          </a:solidFill>
                          <a:latin typeface="나눔고딕" panose="020D0604000000000000" pitchFamily="50" charset="-127"/>
                          <a:ea typeface="나눔고딕" panose="020D0604000000000000" pitchFamily="50" charset="-127"/>
                        </a:rPr>
                        <a:t>기관에서 출판된 논문으로 제한 </a:t>
                      </a:r>
                      <a:endParaRPr lang="en-US" altLang="ko-KR" sz="1200" i="0" dirty="0">
                        <a:solidFill>
                          <a:schemeClr val="bg2">
                            <a:lumMod val="10000"/>
                          </a:schemeClr>
                        </a:solidFill>
                        <a:latin typeface="나눔고딕" panose="020D0604000000000000" pitchFamily="50" charset="-127"/>
                        <a:ea typeface="나눔고딕" panose="020D0604000000000000" pitchFamily="50" charset="-127"/>
                      </a:endParaRPr>
                    </a:p>
                    <a:p>
                      <a:pPr algn="l"/>
                      <a:r>
                        <a:rPr lang="en-US" altLang="ko-KR" sz="1200" b="0" i="0" dirty="0">
                          <a:solidFill>
                            <a:schemeClr val="bg2">
                              <a:lumMod val="10000"/>
                            </a:schemeClr>
                          </a:solidFill>
                          <a:latin typeface="나눔고딕" panose="020D0604000000000000" pitchFamily="50" charset="-127"/>
                          <a:ea typeface="나눔고딕" panose="020D0604000000000000" pitchFamily="50" charset="-127"/>
                        </a:rPr>
                        <a:t>( PUBYEAR ,  2015 ) )  AND  ( LIMIT-TO ( DOCTYPE ,  "</a:t>
                      </a:r>
                      <a:r>
                        <a:rPr lang="en-US" altLang="ko-KR" sz="1200" b="0" i="0" dirty="0" err="1">
                          <a:solidFill>
                            <a:schemeClr val="bg2">
                              <a:lumMod val="10000"/>
                            </a:schemeClr>
                          </a:solidFill>
                          <a:latin typeface="나눔고딕" panose="020D0604000000000000" pitchFamily="50" charset="-127"/>
                          <a:ea typeface="나눔고딕" panose="020D0604000000000000" pitchFamily="50" charset="-127"/>
                        </a:rPr>
                        <a:t>ar</a:t>
                      </a:r>
                      <a:r>
                        <a:rPr lang="en-US" altLang="ko-KR" sz="1200" b="0" i="0" dirty="0">
                          <a:solidFill>
                            <a:schemeClr val="bg2">
                              <a:lumMod val="10000"/>
                            </a:schemeClr>
                          </a:solidFill>
                          <a:latin typeface="나눔고딕" panose="020D0604000000000000" pitchFamily="50" charset="-127"/>
                          <a:ea typeface="나눔고딕" panose="020D0604000000000000" pitchFamily="50" charset="-127"/>
                        </a:rPr>
                        <a:t>" ) AND ( AF-ID ,  "Pohang University of Science and Technology"   60032330 ) )</a:t>
                      </a:r>
                      <a:endParaRPr lang="en-US" sz="1200" b="0" i="0" dirty="0">
                        <a:solidFill>
                          <a:schemeClr val="bg2">
                            <a:lumMod val="10000"/>
                          </a:schemeClr>
                        </a:solidFill>
                        <a:latin typeface="나눔고딕" panose="020D0604000000000000" pitchFamily="50" charset="-127"/>
                        <a:ea typeface="나눔고딕" panose="020D0604000000000000" pitchFamily="50" charset="-127"/>
                      </a:endParaRPr>
                    </a:p>
                  </a:txBody>
                  <a:tcPr/>
                </a:tc>
                <a:extLst>
                  <a:ext uri="{0D108BD9-81ED-4DB2-BD59-A6C34878D82A}">
                    <a16:rowId xmlns:a16="http://schemas.microsoft.com/office/drawing/2014/main" val="1596936854"/>
                  </a:ext>
                </a:extLst>
              </a:tr>
            </a:tbl>
          </a:graphicData>
        </a:graphic>
      </p:graphicFrame>
      <p:pic>
        <p:nvPicPr>
          <p:cNvPr id="2" name="그림 1">
            <a:extLst>
              <a:ext uri="{FF2B5EF4-FFF2-40B4-BE49-F238E27FC236}">
                <a16:creationId xmlns:a16="http://schemas.microsoft.com/office/drawing/2014/main" id="{DC47A18B-A6BC-4EC8-A825-0D58168B7BD3}"/>
              </a:ext>
            </a:extLst>
          </p:cNvPr>
          <p:cNvPicPr>
            <a:picLocks noChangeAspect="1"/>
          </p:cNvPicPr>
          <p:nvPr/>
        </p:nvPicPr>
        <p:blipFill>
          <a:blip r:embed="rId2"/>
          <a:stretch>
            <a:fillRect/>
          </a:stretch>
        </p:blipFill>
        <p:spPr>
          <a:xfrm>
            <a:off x="6278348" y="3365492"/>
            <a:ext cx="5707093" cy="3343650"/>
          </a:xfrm>
          <a:prstGeom prst="rect">
            <a:avLst/>
          </a:prstGeom>
        </p:spPr>
      </p:pic>
    </p:spTree>
    <p:extLst>
      <p:ext uri="{BB962C8B-B14F-4D97-AF65-F5344CB8AC3E}">
        <p14:creationId xmlns:p14="http://schemas.microsoft.com/office/powerpoint/2010/main" val="1767584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그림 1">
            <a:extLst>
              <a:ext uri="{FF2B5EF4-FFF2-40B4-BE49-F238E27FC236}">
                <a16:creationId xmlns:a16="http://schemas.microsoft.com/office/drawing/2014/main" id="{DA4076DC-2EF5-46C7-824F-678D3B104D81}"/>
              </a:ext>
            </a:extLst>
          </p:cNvPr>
          <p:cNvPicPr>
            <a:picLocks noChangeAspect="1"/>
          </p:cNvPicPr>
          <p:nvPr/>
        </p:nvPicPr>
        <p:blipFill>
          <a:blip r:embed="rId2"/>
          <a:stretch>
            <a:fillRect/>
          </a:stretch>
        </p:blipFill>
        <p:spPr>
          <a:xfrm>
            <a:off x="8625426" y="3043196"/>
            <a:ext cx="3246401" cy="3116850"/>
          </a:xfrm>
          <a:prstGeom prst="rect">
            <a:avLst/>
          </a:prstGeom>
        </p:spPr>
      </p:pic>
      <p:sp>
        <p:nvSpPr>
          <p:cNvPr id="3" name="텍스트 개체 틀 6">
            <a:extLst>
              <a:ext uri="{FF2B5EF4-FFF2-40B4-BE49-F238E27FC236}">
                <a16:creationId xmlns:a16="http://schemas.microsoft.com/office/drawing/2014/main" id="{B1B374C7-04D9-41AD-8BD8-7C20921A6D21}"/>
              </a:ext>
            </a:extLst>
          </p:cNvPr>
          <p:cNvSpPr txBox="1">
            <a:spLocks/>
          </p:cNvSpPr>
          <p:nvPr/>
        </p:nvSpPr>
        <p:spPr>
          <a:xfrm>
            <a:off x="450151" y="5628201"/>
            <a:ext cx="1727171" cy="71845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감사합니다</a:t>
            </a:r>
            <a:r>
              <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ko-KR" altLang="en-US"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rPr>
              <a:t>엘스비어 코리아</a:t>
            </a:r>
            <a:endParaRPr kumimoji="0" lang="en-US" altLang="ko-KR" sz="1400" b="0" i="0" u="none" strike="noStrike" kern="1200" cap="none" spc="0" normalizeH="0" baseline="0" noProof="0" dirty="0">
              <a:ln>
                <a:noFill/>
              </a:ln>
              <a:solidFill>
                <a:prstClr val="black">
                  <a:lumMod val="50000"/>
                </a:prstClr>
              </a:solidFill>
              <a:effectLst/>
              <a:uLnTx/>
              <a:uFillTx/>
              <a:latin typeface="나눔고딕" panose="020D0604000000000000" pitchFamily="50" charset="-127"/>
              <a:ea typeface="나눔고딕" panose="020D0604000000000000" pitchFamily="50" charset="-127"/>
              <a:cs typeface="+mn-cs"/>
            </a:endParaRPr>
          </a:p>
        </p:txBody>
      </p:sp>
    </p:spTree>
    <p:extLst>
      <p:ext uri="{BB962C8B-B14F-4D97-AF65-F5344CB8AC3E}">
        <p14:creationId xmlns:p14="http://schemas.microsoft.com/office/powerpoint/2010/main" val="1431622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직사각형 1">
            <a:extLst>
              <a:ext uri="{FF2B5EF4-FFF2-40B4-BE49-F238E27FC236}">
                <a16:creationId xmlns:a16="http://schemas.microsoft.com/office/drawing/2014/main" id="{49849AFF-4BEE-470C-A342-C9EEEF2079A7}"/>
              </a:ext>
            </a:extLst>
          </p:cNvPr>
          <p:cNvSpPr/>
          <p:nvPr/>
        </p:nvSpPr>
        <p:spPr>
          <a:xfrm>
            <a:off x="261816" y="5675586"/>
            <a:ext cx="2774731" cy="10825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3" name="표 2">
            <a:extLst>
              <a:ext uri="{FF2B5EF4-FFF2-40B4-BE49-F238E27FC236}">
                <a16:creationId xmlns:a16="http://schemas.microsoft.com/office/drawing/2014/main" id="{D6AF33CE-F7F9-4D91-B410-9BE5E7CB1886}"/>
              </a:ext>
            </a:extLst>
          </p:cNvPr>
          <p:cNvGraphicFramePr>
            <a:graphicFrameLocks noGrp="1"/>
          </p:cNvGraphicFramePr>
          <p:nvPr>
            <p:extLst>
              <p:ext uri="{D42A27DB-BD31-4B8C-83A1-F6EECF244321}">
                <p14:modId xmlns:p14="http://schemas.microsoft.com/office/powerpoint/2010/main" val="444885128"/>
              </p:ext>
            </p:extLst>
          </p:nvPr>
        </p:nvGraphicFramePr>
        <p:xfrm>
          <a:off x="335859" y="892956"/>
          <a:ext cx="11520282" cy="5865196"/>
        </p:xfrm>
        <a:graphic>
          <a:graphicData uri="http://schemas.openxmlformats.org/drawingml/2006/table">
            <a:tbl>
              <a:tblPr>
                <a:tableStyleId>{68D230F3-CF80-4859-8CE7-A43EE81993B5}</a:tableStyleId>
              </a:tblPr>
              <a:tblGrid>
                <a:gridCol w="788748">
                  <a:extLst>
                    <a:ext uri="{9D8B030D-6E8A-4147-A177-3AD203B41FA5}">
                      <a16:colId xmlns:a16="http://schemas.microsoft.com/office/drawing/2014/main" val="2809480945"/>
                    </a:ext>
                  </a:extLst>
                </a:gridCol>
                <a:gridCol w="491062">
                  <a:extLst>
                    <a:ext uri="{9D8B030D-6E8A-4147-A177-3AD203B41FA5}">
                      <a16:colId xmlns:a16="http://schemas.microsoft.com/office/drawing/2014/main" val="3150561665"/>
                    </a:ext>
                  </a:extLst>
                </a:gridCol>
                <a:gridCol w="10240472">
                  <a:extLst>
                    <a:ext uri="{9D8B030D-6E8A-4147-A177-3AD203B41FA5}">
                      <a16:colId xmlns:a16="http://schemas.microsoft.com/office/drawing/2014/main" val="2192457078"/>
                    </a:ext>
                  </a:extLst>
                </a:gridCol>
              </a:tblGrid>
              <a:tr h="161280">
                <a:tc>
                  <a:txBody>
                    <a:bodyPr/>
                    <a:lstStyle/>
                    <a:p>
                      <a:pPr algn="l" fontAlgn="ctr"/>
                      <a:r>
                        <a:rPr lang="ko-KR" altLang="en-US" sz="1200" b="1" u="none" strike="noStrike" dirty="0">
                          <a:effectLst/>
                          <a:latin typeface="나눔고딕" panose="020D0604000000000000" pitchFamily="50" charset="-127"/>
                          <a:ea typeface="나눔고딕" panose="020D0604000000000000" pitchFamily="50" charset="-127"/>
                        </a:rPr>
                        <a:t>기관</a:t>
                      </a:r>
                      <a:endParaRPr lang="en-US" sz="12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1712" marR="1712" marT="1712" marB="0" anchor="ctr">
                    <a:solidFill>
                      <a:schemeClr val="accent6">
                        <a:lumMod val="20000"/>
                        <a:lumOff val="80000"/>
                      </a:schemeClr>
                    </a:solidFill>
                  </a:tcPr>
                </a:tc>
                <a:tc>
                  <a:txBody>
                    <a:bodyPr/>
                    <a:lstStyle/>
                    <a:p>
                      <a:pPr algn="l" fontAlgn="ctr"/>
                      <a:r>
                        <a:rPr lang="ko-KR" altLang="en-US" sz="1200" b="1" i="0" u="none" strike="noStrike" dirty="0">
                          <a:solidFill>
                            <a:schemeClr val="tx1">
                              <a:lumMod val="50000"/>
                            </a:schemeClr>
                          </a:solidFill>
                          <a:effectLst/>
                          <a:latin typeface="나눔고딕" panose="020D0604000000000000" pitchFamily="50" charset="-127"/>
                          <a:ea typeface="나눔고딕" panose="020D0604000000000000" pitchFamily="50" charset="-127"/>
                        </a:rPr>
                        <a:t>학과</a:t>
                      </a:r>
                      <a:endParaRPr lang="en-US" sz="12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1712" marR="1712" marT="1712" marB="0" anchor="ctr">
                    <a:solidFill>
                      <a:schemeClr val="accent6">
                        <a:lumMod val="20000"/>
                        <a:lumOff val="80000"/>
                      </a:schemeClr>
                    </a:solidFill>
                  </a:tcPr>
                </a:tc>
                <a:tc>
                  <a:txBody>
                    <a:bodyPr/>
                    <a:lstStyle/>
                    <a:p>
                      <a:pPr algn="l" fontAlgn="ctr"/>
                      <a:r>
                        <a:rPr lang="en-US" altLang="ko-KR" sz="1200" b="1" u="none" strike="noStrike" dirty="0">
                          <a:effectLst/>
                          <a:latin typeface="나눔고딕" panose="020D0604000000000000" pitchFamily="50" charset="-127"/>
                          <a:ea typeface="나눔고딕" panose="020D0604000000000000" pitchFamily="50" charset="-127"/>
                        </a:rPr>
                        <a:t>Scopus</a:t>
                      </a:r>
                      <a:r>
                        <a:rPr lang="ko-KR" altLang="en-US" sz="1200" b="1" u="none" strike="noStrike" dirty="0">
                          <a:effectLst/>
                          <a:latin typeface="나눔고딕" panose="020D0604000000000000" pitchFamily="50" charset="-127"/>
                          <a:ea typeface="나눔고딕" panose="020D0604000000000000" pitchFamily="50" charset="-127"/>
                        </a:rPr>
                        <a:t>  기반의 검색 식</a:t>
                      </a:r>
                      <a:endParaRPr lang="en-US" sz="1200" b="1"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1712" marR="1712" marT="1712" marB="0" anchor="ctr">
                    <a:solidFill>
                      <a:schemeClr val="accent6">
                        <a:lumMod val="20000"/>
                        <a:lumOff val="80000"/>
                      </a:schemeClr>
                    </a:solidFill>
                  </a:tcPr>
                </a:tc>
                <a:extLst>
                  <a:ext uri="{0D108BD9-81ED-4DB2-BD59-A6C34878D82A}">
                    <a16:rowId xmlns:a16="http://schemas.microsoft.com/office/drawing/2014/main" val="3615269880"/>
                  </a:ext>
                </a:extLst>
              </a:tr>
              <a:tr h="650531">
                <a:tc>
                  <a:txBody>
                    <a:bodyPr/>
                    <a:lstStyle/>
                    <a:p>
                      <a:pPr algn="l" fontAlgn="ctr"/>
                      <a:r>
                        <a:rPr lang="en-US" altLang="ko-KR" sz="1000" b="0" i="0" u="none" strike="noStrike" dirty="0">
                          <a:solidFill>
                            <a:srgbClr val="0D0D0D"/>
                          </a:solidFill>
                          <a:effectLst/>
                          <a:latin typeface="나눔고딕" panose="020D0604000000000000" pitchFamily="50" charset="-127"/>
                          <a:ea typeface="나눔고딕" panose="020D0604000000000000" pitchFamily="50" charset="-127"/>
                        </a:rPr>
                        <a:t>K</a:t>
                      </a: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대학교</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공학부</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"Department of Materials Science and Engineering, Korea Univ*"  OR  "Materials Science, Korea Univ*"  OR  "Korea univ*, Department of Materials Science and Engineering" )  OR  AFFIL ( "Korea univ*"  W/5  "Material science"  OR  "Materials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"Korea University"   60005273 ) )  </a:t>
                      </a:r>
                    </a:p>
                  </a:txBody>
                  <a:tcPr marL="7620" marR="7620" marT="7620" marB="0" anchor="ctr"/>
                </a:tc>
                <a:extLst>
                  <a:ext uri="{0D108BD9-81ED-4DB2-BD59-A6C34878D82A}">
                    <a16:rowId xmlns:a16="http://schemas.microsoft.com/office/drawing/2014/main" val="2610261449"/>
                  </a:ext>
                </a:extLst>
              </a:tr>
              <a:tr h="650531">
                <a:tc>
                  <a:txBody>
                    <a:bodyPr/>
                    <a:lstStyle/>
                    <a:p>
                      <a:pPr algn="l" fontAlgn="ctr"/>
                      <a:r>
                        <a:rPr lang="en-US" altLang="ko-KR" sz="1000" b="0" i="0" u="none" strike="noStrike" dirty="0">
                          <a:solidFill>
                            <a:srgbClr val="0D0D0D"/>
                          </a:solidFill>
                          <a:effectLst/>
                          <a:latin typeface="나눔고딕" panose="020D0604000000000000" pitchFamily="50" charset="-127"/>
                          <a:ea typeface="나눔고딕" panose="020D0604000000000000" pitchFamily="50" charset="-127"/>
                        </a:rPr>
                        <a:t>S</a:t>
                      </a: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대학교</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재료</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공학부</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"Department of Materials Science and Engineering, Seoul National Univ*"  OR  "Materials Science, Seoul Nat* Univ*" or "Seoul National Univ*, Department of Materials Science and Engineering")  OR  AFFIL ( "Seoul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nat</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  W/5  "Material science"  OR  "materials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"Seoul National University"   60013682 ) )</a:t>
                      </a:r>
                    </a:p>
                  </a:txBody>
                  <a:tcPr marL="7620" marR="7620" marT="7620" marB="0" anchor="ctr"/>
                </a:tc>
                <a:extLst>
                  <a:ext uri="{0D108BD9-81ED-4DB2-BD59-A6C34878D82A}">
                    <a16:rowId xmlns:a16="http://schemas.microsoft.com/office/drawing/2014/main" val="3282246019"/>
                  </a:ext>
                </a:extLst>
              </a:tr>
              <a:tr h="650531">
                <a:tc>
                  <a:txBody>
                    <a:bodyPr/>
                    <a:lstStyle/>
                    <a:p>
                      <a:pPr algn="l" fontAlgn="ctr"/>
                      <a:r>
                        <a:rPr lang="en-US" altLang="ko-KR" sz="1000" b="0" i="0" u="none" strike="noStrike" dirty="0">
                          <a:solidFill>
                            <a:srgbClr val="0D0D0D"/>
                          </a:solidFill>
                          <a:effectLst/>
                          <a:latin typeface="나눔고딕" panose="020D0604000000000000" pitchFamily="50" charset="-127"/>
                          <a:ea typeface="나눔고딕" panose="020D0604000000000000" pitchFamily="50" charset="-127"/>
                        </a:rPr>
                        <a:t>S</a:t>
                      </a: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대학교</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공학부</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"School of advanced materials science &amp; Engineering, Sungkyunkwan Univ*"  OR  "advanced materials science and Engineering, Sungkyunkwan Univ*"  OR  "Materials Science, Sungkyunkwan Univ*"  OR  "Sungkyunkwan Univ*", School of advanced materials science and Engineering,  )  OR  AFFIL ( "Sungkyunkwan Univ*"  W/5  "advanced materials science &amp; engineering"  OR  "materials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"re" )  OR  LIMIT-TO ( DOCTYPE ,  "cp" ) )  AND  ( LIMIT-TO ( PUBYEAR ,  2019 )  OR  LIMIT-TO ( PUBYEAR ,  2018 )  OR  LIMIT-TO ( PUBYEAR ,  2017 )  OR  LIMIT-TO ( PUBYEAR ,  2016 )  OR  LIMIT-TO ( PUBYEAR ,  2015 ) )  AND  ( LIMIT-TO ( AF-ID ,  "Sungkyunkwan University"   60007511 ) )</a:t>
                      </a:r>
                    </a:p>
                  </a:txBody>
                  <a:tcPr marL="7620" marR="7620" marT="7620" marB="0" anchor="ctr"/>
                </a:tc>
                <a:extLst>
                  <a:ext uri="{0D108BD9-81ED-4DB2-BD59-A6C34878D82A}">
                    <a16:rowId xmlns:a16="http://schemas.microsoft.com/office/drawing/2014/main" val="2431883044"/>
                  </a:ext>
                </a:extLst>
              </a:tr>
              <a:tr h="650531">
                <a:tc>
                  <a:txBody>
                    <a:bodyPr/>
                    <a:lstStyle/>
                    <a:p>
                      <a:pPr algn="l" fontAlgn="ctr"/>
                      <a:r>
                        <a:rPr lang="en-US" altLang="ko-KR" sz="1000" b="0" i="0" u="none" strike="noStrike" dirty="0">
                          <a:solidFill>
                            <a:srgbClr val="0D0D0D"/>
                          </a:solidFill>
                          <a:effectLst/>
                          <a:latin typeface="나눔고딕" panose="020D0604000000000000" pitchFamily="50" charset="-127"/>
                          <a:ea typeface="나눔고딕" panose="020D0604000000000000" pitchFamily="50" charset="-127"/>
                        </a:rPr>
                        <a:t>Y</a:t>
                      </a: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대학교</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공학과</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"Department of Materials Science and Engineering, Yonsei Univ*"  OR  "Materials Science and Engineering, Yonsei Univ*" or "Materials Science, Yonsei Univ*" or "Yonsei Univ*, Department of Materials Science and Engineering" )  OR  AFFIL ( "Yonsei Univ*"  W/5  "materials science"  OR  "materials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"re" )  OR  LIMIT-TO ( DOCTYPE ,  "cp" ) )  AND  ( LIMIT-TO ( PUBYEAR ,  2019 )  OR  LIMIT-TO ( PUBYEAR ,  2018 )  OR  LIMIT-TO ( PUBYEAR ,  2017 )  OR  LIMIT-TO ( PUBYEAR ,  2016 )  OR  LIMIT-TO ( PUBYEAR ,  2015 ) )  AND  ( LIMIT-TO ( AF-ID ,  "Yonsei University"   60016912 ) )  </a:t>
                      </a:r>
                    </a:p>
                  </a:txBody>
                  <a:tcPr marL="7620" marR="7620" marT="7620" marB="0" anchor="ctr"/>
                </a:tc>
                <a:extLst>
                  <a:ext uri="{0D108BD9-81ED-4DB2-BD59-A6C34878D82A}">
                    <a16:rowId xmlns:a16="http://schemas.microsoft.com/office/drawing/2014/main" val="2062990122"/>
                  </a:ext>
                </a:extLst>
              </a:tr>
              <a:tr h="650531">
                <a:tc>
                  <a:txBody>
                    <a:bodyPr/>
                    <a:lstStyle/>
                    <a:p>
                      <a:pPr algn="l" fontAlgn="ctr"/>
                      <a:r>
                        <a:rPr lang="en-US" altLang="ko-KR" sz="1000" b="0" i="0" u="none" strike="noStrike" dirty="0">
                          <a:solidFill>
                            <a:srgbClr val="0D0D0D"/>
                          </a:solidFill>
                          <a:effectLst/>
                          <a:latin typeface="나눔고딕" panose="020D0604000000000000" pitchFamily="50" charset="-127"/>
                          <a:ea typeface="나눔고딕" panose="020D0604000000000000" pitchFamily="50" charset="-127"/>
                        </a:rPr>
                        <a:t>H</a:t>
                      </a: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대학교</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공학부</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"Division of Materials Science and Engineering,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Hanyang</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 or "Materials Science and Engineering,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Hanyang</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 OR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Hanyang</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 Division of Materials Science and Engineering" )  OR  AFFIL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Hanyang</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  W/5  "material science" or "Material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Hanyang</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University"   60024872 ) ) </a:t>
                      </a:r>
                    </a:p>
                  </a:txBody>
                  <a:tcPr marL="7620" marR="7620" marT="7620" marB="0" anchor="ctr"/>
                </a:tc>
                <a:extLst>
                  <a:ext uri="{0D108BD9-81ED-4DB2-BD59-A6C34878D82A}">
                    <a16:rowId xmlns:a16="http://schemas.microsoft.com/office/drawing/2014/main" val="2359331852"/>
                  </a:ext>
                </a:extLst>
              </a:tr>
              <a:tr h="650531">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공학과</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"Department of Materials Science and Engineering, Korea advanced Institute of Science and Technology*"  OR  "Materials Science and Engineering,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korea</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advanced Ins*"  OR  "Materials Science and Engineering, ?????"  OR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korea</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advanced Ins*, Department of Materials Science and Engineering" )  OR  AFFIL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korea</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advanced Ins*"  OR  ?????  W/5  "material science"  OR  "Material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"Korea Advanced Institute of Science &amp; Technology"   60032144 ) ) </a:t>
                      </a:r>
                    </a:p>
                  </a:txBody>
                  <a:tcPr marL="7620" marR="7620" marT="7620" marB="0" anchor="ctr"/>
                </a:tc>
                <a:extLst>
                  <a:ext uri="{0D108BD9-81ED-4DB2-BD59-A6C34878D82A}">
                    <a16:rowId xmlns:a16="http://schemas.microsoft.com/office/drawing/2014/main" val="260672886"/>
                  </a:ext>
                </a:extLst>
              </a:tr>
              <a:tr h="650531">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공학과</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"Department of Materials Science and Engineering, Pohang University of Science and Technology*"  OR  "Materials Science and Engineering, Pohang Univ*"  OR  "Materials Science and Engineering, ?????"  OR  "Pohang Univ*, Department of Materials Science and Engineering" )  OR  AFFIL ( "Pohang univ*"  OR  ?????  W/5  "material science" or "Material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"Pohang University of Science and Technology"   60032330 ) )</a:t>
                      </a:r>
                    </a:p>
                  </a:txBody>
                  <a:tcPr marL="7620" marR="7620" marT="7620" marB="0" anchor="ctr"/>
                </a:tc>
                <a:extLst>
                  <a:ext uri="{0D108BD9-81ED-4DB2-BD59-A6C34878D82A}">
                    <a16:rowId xmlns:a16="http://schemas.microsoft.com/office/drawing/2014/main" val="527843160"/>
                  </a:ext>
                </a:extLst>
              </a:tr>
              <a:tr h="650531">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t>
                      </a:r>
                    </a:p>
                  </a:txBody>
                  <a:tcPr marL="7620" marR="7620" marT="7620" marB="0" anchor="ctr"/>
                </a:tc>
                <a:tc>
                  <a:txBody>
                    <a:bodyPr/>
                    <a:lstStyle/>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신소재</a:t>
                      </a:r>
                      <a:endParaRPr lang="en-US" altLang="ko-KR" sz="1000" b="0" i="0" u="none" strike="noStrike" dirty="0">
                        <a:solidFill>
                          <a:srgbClr val="0D0D0D"/>
                        </a:solidFill>
                        <a:effectLst/>
                        <a:latin typeface="나눔고딕" panose="020D0604000000000000" pitchFamily="50" charset="-127"/>
                        <a:ea typeface="나눔고딕" panose="020D0604000000000000" pitchFamily="50" charset="-127"/>
                      </a:endParaRPr>
                    </a:p>
                    <a:p>
                      <a:pPr algn="l" fontAlgn="ctr"/>
                      <a:r>
                        <a:rPr lang="ko-KR" altLang="en-US" sz="1000" b="0" i="0" u="none" strike="noStrike" dirty="0">
                          <a:solidFill>
                            <a:srgbClr val="0D0D0D"/>
                          </a:solidFill>
                          <a:effectLst/>
                          <a:latin typeface="나눔고딕" panose="020D0604000000000000" pitchFamily="50" charset="-127"/>
                          <a:ea typeface="나눔고딕" panose="020D0604000000000000" pitchFamily="50" charset="-127"/>
                        </a:rPr>
                        <a:t>공학부</a:t>
                      </a:r>
                    </a:p>
                  </a:txBody>
                  <a:tcPr marL="7620" marR="7620" marT="7620" marB="0" anchor="ctr"/>
                </a:tc>
                <a:tc>
                  <a:txBody>
                    <a:bodyPr/>
                    <a:lstStyle/>
                    <a:p>
                      <a:pPr algn="l" fontAlgn="ctr"/>
                      <a:r>
                        <a:rPr lang="en-US" sz="1000" b="0" i="0" u="none" strike="noStrike" dirty="0">
                          <a:solidFill>
                            <a:srgbClr val="0D0D0D"/>
                          </a:solidFill>
                          <a:effectLst/>
                          <a:latin typeface="나눔고딕" panose="020D0604000000000000" pitchFamily="50" charset="-127"/>
                          <a:ea typeface="나눔고딕" panose="020D0604000000000000" pitchFamily="50" charset="-127"/>
                        </a:rPr>
                        <a:t>AFFIL ( "School of Materials Science and Engineering, Ulsan National Institute of Science and Technology*"  OR  "Materials Science and Engineering, Ulsan Nat*"  OR  "Materials Science and Engineering, ??*"  OR  "Ulsan Nat*, School of Materials Science and Engineering" )  OR  AFFIL ( "Ulsan Nat*"  OR  ??*  W/5  "material science"  OR  "Material science and Engineering" )  AND  ( LIMIT-TO ( DOCTYPE ,  "</a:t>
                      </a:r>
                      <a:r>
                        <a:rPr lang="en-US" sz="1000" b="0" i="0" u="none" strike="noStrike" dirty="0" err="1">
                          <a:solidFill>
                            <a:srgbClr val="0D0D0D"/>
                          </a:solidFill>
                          <a:effectLst/>
                          <a:latin typeface="나눔고딕" panose="020D0604000000000000" pitchFamily="50" charset="-127"/>
                          <a:ea typeface="나눔고딕" panose="020D0604000000000000" pitchFamily="50" charset="-127"/>
                        </a:rPr>
                        <a:t>ar</a:t>
                      </a:r>
                      <a:r>
                        <a:rPr lang="en-US" sz="1000" b="0" i="0" u="none" strike="noStrike" dirty="0">
                          <a:solidFill>
                            <a:srgbClr val="0D0D0D"/>
                          </a:solidFill>
                          <a:effectLst/>
                          <a:latin typeface="나눔고딕" panose="020D0604000000000000" pitchFamily="50" charset="-127"/>
                          <a:ea typeface="나눔고딕" panose="020D0604000000000000" pitchFamily="50" charset="-127"/>
                        </a:rPr>
                        <a:t>" )  OR  LIMIT-TO ( DOCTYPE ,  "cp" )  OR  LIMIT-TO ( DOCTYPE ,  "re" ) )  AND  ( LIMIT-TO ( PUBYEAR ,  2019 )  OR  LIMIT-TO ( PUBYEAR ,  2018 )  OR  LIMIT-TO ( PUBYEAR ,  2017 )  OR  LIMIT-TO ( PUBYEAR ,  2016 )  OR  LIMIT-TO ( PUBYEAR ,  2015 ) )  AND  ( LIMIT-TO ( AF-ID ,  "Ulsan National Institute of Science and Technology"   60103153 ) ) </a:t>
                      </a:r>
                    </a:p>
                  </a:txBody>
                  <a:tcPr marL="7620" marR="7620" marT="7620" marB="0" anchor="ctr"/>
                </a:tc>
                <a:extLst>
                  <a:ext uri="{0D108BD9-81ED-4DB2-BD59-A6C34878D82A}">
                    <a16:rowId xmlns:a16="http://schemas.microsoft.com/office/drawing/2014/main" val="534122125"/>
                  </a:ext>
                </a:extLst>
              </a:tr>
            </a:tbl>
          </a:graphicData>
        </a:graphic>
      </p:graphicFrame>
      <p:sp>
        <p:nvSpPr>
          <p:cNvPr id="5" name="제목 1">
            <a:extLst>
              <a:ext uri="{FF2B5EF4-FFF2-40B4-BE49-F238E27FC236}">
                <a16:creationId xmlns:a16="http://schemas.microsoft.com/office/drawing/2014/main" id="{62A044D0-EFB0-4C7A-B124-9A903AECE27E}"/>
              </a:ext>
            </a:extLst>
          </p:cNvPr>
          <p:cNvSpPr txBox="1">
            <a:spLocks/>
          </p:cNvSpPr>
          <p:nvPr/>
        </p:nvSpPr>
        <p:spPr>
          <a:xfrm>
            <a:off x="261816" y="187190"/>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95000"/>
                    <a:lumOff val="5000"/>
                  </a:schemeClr>
                </a:solidFill>
                <a:latin typeface="나눔고딕" panose="020D0604000000000000" pitchFamily="50" charset="-127"/>
                <a:ea typeface="나눔고딕" panose="020D0604000000000000" pitchFamily="50" charset="-127"/>
              </a:rPr>
              <a:t>학과별 </a:t>
            </a:r>
            <a:r>
              <a:rPr lang="ko-KR" altLang="en-US" sz="2000" dirty="0" err="1">
                <a:solidFill>
                  <a:schemeClr val="tx1">
                    <a:lumMod val="95000"/>
                    <a:lumOff val="5000"/>
                  </a:schemeClr>
                </a:solidFill>
                <a:latin typeface="나눔고딕" panose="020D0604000000000000" pitchFamily="50" charset="-127"/>
                <a:ea typeface="나눔고딕" panose="020D0604000000000000" pitchFamily="50" charset="-127"/>
              </a:rPr>
              <a:t>검색식</a:t>
            </a:r>
            <a:r>
              <a:rPr lang="ko-KR" altLang="en-US" sz="2000" dirty="0">
                <a:solidFill>
                  <a:schemeClr val="tx1">
                    <a:lumMod val="95000"/>
                    <a:lumOff val="5000"/>
                  </a:schemeClr>
                </a:solidFill>
                <a:latin typeface="나눔고딕" panose="020D0604000000000000" pitchFamily="50" charset="-127"/>
                <a:ea typeface="나눔고딕" panose="020D0604000000000000" pitchFamily="50" charset="-127"/>
              </a:rPr>
              <a:t> </a:t>
            </a:r>
            <a:r>
              <a:rPr lang="en-US" altLang="ko-KR" sz="2000" dirty="0">
                <a:solidFill>
                  <a:schemeClr val="tx1">
                    <a:lumMod val="95000"/>
                    <a:lumOff val="5000"/>
                  </a:schemeClr>
                </a:solidFill>
                <a:latin typeface="나눔고딕" panose="020D0604000000000000" pitchFamily="50" charset="-127"/>
                <a:ea typeface="나눔고딕" panose="020D0604000000000000" pitchFamily="50" charset="-127"/>
              </a:rPr>
              <a:t>(</a:t>
            </a:r>
            <a:r>
              <a:rPr lang="ko-KR" altLang="en-US" sz="2000" dirty="0">
                <a:solidFill>
                  <a:schemeClr val="tx1">
                    <a:lumMod val="95000"/>
                    <a:lumOff val="5000"/>
                  </a:schemeClr>
                </a:solidFill>
                <a:latin typeface="나눔고딕" panose="020D0604000000000000" pitchFamily="50" charset="-127"/>
                <a:ea typeface="나눔고딕" panose="020D0604000000000000" pitchFamily="50" charset="-127"/>
              </a:rPr>
              <a:t>예시</a:t>
            </a:r>
            <a:r>
              <a:rPr lang="en-US" altLang="ko-KR" sz="2000" dirty="0">
                <a:solidFill>
                  <a:schemeClr val="tx1">
                    <a:lumMod val="95000"/>
                    <a:lumOff val="5000"/>
                  </a:schemeClr>
                </a:solidFill>
                <a:latin typeface="나눔고딕" panose="020D0604000000000000" pitchFamily="50" charset="-127"/>
                <a:ea typeface="나눔고딕" panose="020D0604000000000000" pitchFamily="50" charset="-127"/>
              </a:rPr>
              <a:t>)</a:t>
            </a:r>
            <a:endParaRPr kumimoji="0" lang="en-US" altLang="ko-KR" sz="2000" b="1" i="0" u="none" strike="noStrike" kern="1200" cap="none" spc="0" normalizeH="0" baseline="0" noProof="0" dirty="0">
              <a:ln>
                <a:noFill/>
              </a:ln>
              <a:solidFill>
                <a:schemeClr val="tx1">
                  <a:lumMod val="95000"/>
                  <a:lumOff val="5000"/>
                </a:schemeClr>
              </a:solidFill>
              <a:effectLst/>
              <a:uLnTx/>
              <a:uFillTx/>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3062035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제목 1"/>
          <p:cNvSpPr txBox="1">
            <a:spLocks/>
          </p:cNvSpPr>
          <p:nvPr/>
        </p:nvSpPr>
        <p:spPr>
          <a:xfrm>
            <a:off x="93694" y="77571"/>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a:defRPr/>
            </a:pPr>
            <a:r>
              <a:rPr lang="ko-KR" altLang="en-US" sz="2000" dirty="0">
                <a:solidFill>
                  <a:schemeClr val="tx1">
                    <a:lumMod val="95000"/>
                    <a:lumOff val="5000"/>
                  </a:schemeClr>
                </a:solidFill>
                <a:latin typeface="나눔고딕" panose="020D0604000000000000" pitchFamily="50" charset="-127"/>
                <a:ea typeface="나눔고딕" panose="020D0604000000000000" pitchFamily="50" charset="-127"/>
              </a:rPr>
              <a:t>연구성과 분석 매트릭스</a:t>
            </a:r>
            <a:endParaRPr lang="en-US" altLang="ko-KR" sz="2000" dirty="0">
              <a:solidFill>
                <a:schemeClr val="tx1">
                  <a:lumMod val="95000"/>
                  <a:lumOff val="5000"/>
                </a:schemeClr>
              </a:solidFill>
              <a:latin typeface="나눔고딕" panose="020D0604000000000000" pitchFamily="50" charset="-127"/>
              <a:ea typeface="나눔고딕" panose="020D0604000000000000" pitchFamily="50" charset="-127"/>
            </a:endParaRPr>
          </a:p>
        </p:txBody>
      </p:sp>
      <p:sp>
        <p:nvSpPr>
          <p:cNvPr id="4" name="TextBox 3"/>
          <p:cNvSpPr txBox="1"/>
          <p:nvPr/>
        </p:nvSpPr>
        <p:spPr>
          <a:xfrm>
            <a:off x="365878" y="718312"/>
            <a:ext cx="11455061" cy="954107"/>
          </a:xfrm>
          <a:prstGeom prst="rect">
            <a:avLst/>
          </a:prstGeom>
          <a:noFill/>
        </p:spPr>
        <p:txBody>
          <a:bodyPr wrap="square" rtlCol="0">
            <a:spAutoFit/>
          </a:bodyPr>
          <a:lstStyle/>
          <a:p>
            <a:pPr marL="342900" indent="-342900" defTabSz="457200" latinLnBrk="0">
              <a:buClr>
                <a:srgbClr val="FF8200"/>
              </a:buClr>
              <a:buFont typeface="Wingdings" panose="05000000000000000000" pitchFamily="2" charset="2"/>
              <a:buChar char="§"/>
              <a:defRPr/>
            </a:pPr>
            <a:r>
              <a:rPr lang="ko-KR" altLang="en-US" sz="1400" dirty="0">
                <a:solidFill>
                  <a:schemeClr val="tx1">
                    <a:lumMod val="50000"/>
                  </a:schemeClr>
                </a:solidFill>
                <a:latin typeface="나눔고딕" panose="020D0604000000000000" pitchFamily="50" charset="-127"/>
                <a:ea typeface="나눔고딕" panose="020D0604000000000000" pitchFamily="50" charset="-127"/>
              </a:rPr>
              <a:t>연구성과를 분석 하는데 활용되는 지표 중 생산성</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영향력</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공동연구 측면에서 분석</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a:p>
            <a:pPr marL="342900" indent="-342900" defTabSz="457200" latinLnBrk="0">
              <a:buClr>
                <a:srgbClr val="FF8200"/>
              </a:buClr>
              <a:buFont typeface="Wingdings" panose="05000000000000000000" pitchFamily="2" charset="2"/>
              <a:buChar char="§"/>
              <a:defRPr/>
            </a:pPr>
            <a:r>
              <a:rPr lang="en-US" altLang="ko-KR" sz="1400" dirty="0">
                <a:solidFill>
                  <a:schemeClr val="tx1">
                    <a:lumMod val="50000"/>
                  </a:schemeClr>
                </a:solidFill>
                <a:latin typeface="나눔고딕" panose="020D0604000000000000" pitchFamily="50" charset="-127"/>
                <a:ea typeface="나눔고딕" panose="020D0604000000000000" pitchFamily="50" charset="-127"/>
              </a:rPr>
              <a:t>Citation</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per</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publication,</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H-index, FWCI, International Collaboration ratio(%)</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는 </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QS, THE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의 세계 대학 랭킹</a:t>
            </a:r>
            <a:r>
              <a:rPr lang="en-US" altLang="ko-KR" sz="14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400" dirty="0">
                <a:solidFill>
                  <a:schemeClr val="tx1">
                    <a:lumMod val="50000"/>
                  </a:schemeClr>
                </a:solidFill>
                <a:latin typeface="나눔고딕" panose="020D0604000000000000" pitchFamily="50" charset="-127"/>
                <a:ea typeface="나눔고딕" panose="020D0604000000000000" pitchFamily="50" charset="-127"/>
              </a:rPr>
              <a:t>주제분야별 랭킹에서 활용하는 지표이기 때문에 해당 지표에 대한 이해 필요</a:t>
            </a:r>
            <a:endParaRPr lang="en-US" altLang="ko-KR" sz="1400" dirty="0">
              <a:solidFill>
                <a:schemeClr val="tx1">
                  <a:lumMod val="50000"/>
                </a:schemeClr>
              </a:solidFill>
              <a:latin typeface="나눔고딕" panose="020D0604000000000000" pitchFamily="50" charset="-127"/>
              <a:ea typeface="나눔고딕" panose="020D0604000000000000" pitchFamily="50" charset="-127"/>
            </a:endParaRPr>
          </a:p>
        </p:txBody>
      </p:sp>
      <p:graphicFrame>
        <p:nvGraphicFramePr>
          <p:cNvPr id="6" name="표 5">
            <a:extLst>
              <a:ext uri="{FF2B5EF4-FFF2-40B4-BE49-F238E27FC236}">
                <a16:creationId xmlns:a16="http://schemas.microsoft.com/office/drawing/2014/main" id="{1ACFE665-42D5-49F9-B931-20AA15A8C490}"/>
              </a:ext>
            </a:extLst>
          </p:cNvPr>
          <p:cNvGraphicFramePr>
            <a:graphicFrameLocks noGrp="1"/>
          </p:cNvGraphicFramePr>
          <p:nvPr>
            <p:extLst>
              <p:ext uri="{D42A27DB-BD31-4B8C-83A1-F6EECF244321}">
                <p14:modId xmlns:p14="http://schemas.microsoft.com/office/powerpoint/2010/main" val="773148660"/>
              </p:ext>
            </p:extLst>
          </p:nvPr>
        </p:nvGraphicFramePr>
        <p:xfrm>
          <a:off x="273113" y="1862927"/>
          <a:ext cx="11547826" cy="4842362"/>
        </p:xfrm>
        <a:graphic>
          <a:graphicData uri="http://schemas.openxmlformats.org/drawingml/2006/table">
            <a:tbl>
              <a:tblPr firstRow="1" bandRow="1">
                <a:tableStyleId>{7DF18680-E054-41AD-8BC1-D1AEF772440D}</a:tableStyleId>
              </a:tblPr>
              <a:tblGrid>
                <a:gridCol w="1447296">
                  <a:extLst>
                    <a:ext uri="{9D8B030D-6E8A-4147-A177-3AD203B41FA5}">
                      <a16:colId xmlns:a16="http://schemas.microsoft.com/office/drawing/2014/main" val="2463813966"/>
                    </a:ext>
                  </a:extLst>
                </a:gridCol>
                <a:gridCol w="2798242">
                  <a:extLst>
                    <a:ext uri="{9D8B030D-6E8A-4147-A177-3AD203B41FA5}">
                      <a16:colId xmlns:a16="http://schemas.microsoft.com/office/drawing/2014/main" val="20000"/>
                    </a:ext>
                  </a:extLst>
                </a:gridCol>
                <a:gridCol w="7302288">
                  <a:extLst>
                    <a:ext uri="{9D8B030D-6E8A-4147-A177-3AD203B41FA5}">
                      <a16:colId xmlns:a16="http://schemas.microsoft.com/office/drawing/2014/main" val="20001"/>
                    </a:ext>
                  </a:extLst>
                </a:gridCol>
              </a:tblGrid>
              <a:tr h="390939">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endParaRPr lang="ko-KR" altLang="en-US" sz="1200" dirty="0">
                        <a:solidFill>
                          <a:schemeClr val="bg1"/>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tc gridSpan="2">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200" dirty="0">
                          <a:latin typeface="나눔고딕" panose="020D0604000000000000" pitchFamily="50" charset="-127"/>
                          <a:ea typeface="나눔고딕" panose="020D0604000000000000" pitchFamily="50" charset="-127"/>
                        </a:rPr>
                        <a:t>Benchmarking</a:t>
                      </a:r>
                      <a:r>
                        <a:rPr lang="en-US" altLang="ko-KR" sz="1200" baseline="0" dirty="0">
                          <a:latin typeface="나눔고딕" panose="020D0604000000000000" pitchFamily="50" charset="-127"/>
                          <a:ea typeface="나눔고딕" panose="020D0604000000000000" pitchFamily="50" charset="-127"/>
                        </a:rPr>
                        <a:t> Metrics</a:t>
                      </a:r>
                      <a:endParaRPr lang="ko-KR" altLang="en-US" sz="1200" dirty="0">
                        <a:solidFill>
                          <a:schemeClr val="bg1"/>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tc hMerge="1">
                  <a:txBody>
                    <a:bodyPr/>
                    <a:lstStyle/>
                    <a:p>
                      <a:pPr algn="ctr" latinLnBrk="1"/>
                      <a:endParaRPr lang="ko-KR" altLang="en-US" sz="1200" dirty="0">
                        <a:latin typeface="Arial" panose="020B0604020202020204" pitchFamily="34" charset="0"/>
                        <a:cs typeface="Arial" panose="020B0604020202020204" pitchFamily="34" charset="0"/>
                      </a:endParaRPr>
                    </a:p>
                  </a:txBody>
                  <a:tcPr marL="81509" marR="81509" marT="40755" marB="40755" anchor="ctr"/>
                </a:tc>
                <a:extLst>
                  <a:ext uri="{0D108BD9-81ED-4DB2-BD59-A6C34878D82A}">
                    <a16:rowId xmlns:a16="http://schemas.microsoft.com/office/drawing/2014/main" val="10000"/>
                  </a:ext>
                </a:extLst>
              </a:tr>
              <a:tr h="414197">
                <a:tc rowSpan="2">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연구 </a:t>
                      </a:r>
                      <a:r>
                        <a:rPr lang="ko-KR" altLang="en-US" sz="1200" u="none" kern="1200" baseline="0" dirty="0" err="1">
                          <a:solidFill>
                            <a:schemeClr val="tx1">
                              <a:lumMod val="50000"/>
                            </a:schemeClr>
                          </a:solidFill>
                          <a:latin typeface="나눔고딕" panose="020D0604000000000000" pitchFamily="50" charset="-127"/>
                          <a:ea typeface="나눔고딕" panose="020D0604000000000000" pitchFamily="50" charset="-127"/>
                        </a:rPr>
                        <a:t>생상성</a:t>
                      </a:r>
                      <a:endPar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endParaRPr>
                    </a:p>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양적 측면</a:t>
                      </a: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EEF8E7"/>
                    </a:solidFill>
                  </a:tcPr>
                </a:tc>
                <a:tc>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Scholarly Output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Scopus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상에 등재된 기관의 논문 수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논문 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1"/>
                  </a:ext>
                </a:extLst>
              </a:tr>
              <a:tr h="414197">
                <a:tc vMerge="1">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marR="0" indent="0" algn="l" defTabSz="457200" rtl="0" eaLnBrk="1" fontAlgn="auto" latinLnBrk="1" hangingPunct="1">
                        <a:lnSpc>
                          <a:spcPct val="100000"/>
                        </a:lnSpc>
                        <a:spcBef>
                          <a:spcPts val="0"/>
                        </a:spcBef>
                        <a:spcAft>
                          <a:spcPts val="0"/>
                        </a:spcAft>
                        <a:buClrTx/>
                        <a:buSzTx/>
                        <a:buFont typeface="Arial" panose="020B0604020202020204" pitchFamily="34" charset="0"/>
                        <a:buNone/>
                        <a:tabLst/>
                        <a:defRPr/>
                      </a:pPr>
                      <a:r>
                        <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rPr>
                        <a:t>Scholarly Output per Faculty</a:t>
                      </a:r>
                    </a:p>
                  </a:txBody>
                  <a:tcPr marL="81509" marR="81509" marT="40755" marB="40755" anchor="ctr">
                    <a:solidFill>
                      <a:srgbClr val="EEF8E7"/>
                    </a:solidFill>
                  </a:tcPr>
                </a:tc>
                <a:tc>
                  <a:txBody>
                    <a:bodyPr/>
                    <a:lstStyle/>
                    <a:p>
                      <a:pPr marL="0" indent="0" algn="l" latinLnBrk="1">
                        <a:buFont typeface="Arial" panose="020B0604020202020204" pitchFamily="34" charset="0"/>
                        <a:buNone/>
                      </a:pPr>
                      <a:r>
                        <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Scopus </a:t>
                      </a:r>
                      <a:r>
                        <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상에 등재된 기관의 논문 수를 교수님 수로 나눈 것으로 교수 당 논문 수</a:t>
                      </a:r>
                    </a:p>
                  </a:txBody>
                  <a:tcPr marL="81509" marR="81509" marT="40755" marB="40755" anchor="ctr">
                    <a:solidFill>
                      <a:srgbClr val="EEF8E7"/>
                    </a:solidFill>
                  </a:tcPr>
                </a:tc>
                <a:extLst>
                  <a:ext uri="{0D108BD9-81ED-4DB2-BD59-A6C34878D82A}">
                    <a16:rowId xmlns:a16="http://schemas.microsoft.com/office/drawing/2014/main" val="1821523850"/>
                  </a:ext>
                </a:extLst>
              </a:tr>
              <a:tr h="244839">
                <a:tc rowSpan="7">
                  <a:txBody>
                    <a:bodyPr/>
                    <a:lstStyle/>
                    <a:p>
                      <a:pPr marL="0" indent="0" algn="l" latinLnBrk="1">
                        <a:buFont typeface="Arial" panose="020B0604020202020204" pitchFamily="34" charset="0"/>
                        <a:buNone/>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연구 영향력</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Citations Count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해당 기관의 이름으로 발표된 논문이 </a:t>
                      </a:r>
                      <a:r>
                        <a:rPr lang="ko-KR" altLang="en-US" sz="1200" u="none" kern="1200"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 된 전체 건수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2"/>
                  </a:ext>
                </a:extLst>
              </a:tr>
              <a:tr h="244839">
                <a:tc vMerge="1">
                  <a:txBody>
                    <a:bodyPr/>
                    <a:lstStyle/>
                    <a:p>
                      <a:pPr marL="0" indent="0" algn="l" latinLnBrk="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latinLnBrk="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Citations per publication</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논문 한 편당의 피인용 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3"/>
                  </a:ext>
                </a:extLst>
              </a:tr>
              <a:tr h="414197">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rPr>
                        <a:t>Citations per Faculty</a:t>
                      </a:r>
                    </a:p>
                  </a:txBody>
                  <a:tcPr marL="81509" marR="81509" marT="40755" marB="40755" anchor="ctr"/>
                </a:tc>
                <a:tc>
                  <a:txBody>
                    <a:bodyPr/>
                    <a:lstStyle/>
                    <a:p>
                      <a:pPr marL="0" indent="0" algn="l" latinLnBrk="1">
                        <a:buFont typeface="Arial" panose="020B0604020202020204" pitchFamily="34" charset="0"/>
                        <a:buNone/>
                      </a:pPr>
                      <a:r>
                        <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rPr>
                        <a:t>논문의 피인용 수를 교수님 수로 나눈 것으로 교수 당 피인용 수 </a:t>
                      </a:r>
                      <a:endPar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4"/>
                  </a:ext>
                </a:extLst>
              </a:tr>
              <a:tr h="414197">
                <a:tc vMerge="1">
                  <a:txBody>
                    <a:bodyPr/>
                    <a:lstStyle/>
                    <a:p>
                      <a:pPr latinLnBrk="1"/>
                      <a:endParaRPr lang="ko-KR" altLang="en-US"/>
                    </a:p>
                  </a:txBody>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H-index</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연구자의 연구영향력 측정하기 위한 지수로 생산성과 효과를 함께 측정</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발표한 논문 건수와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횟수를 모두 고려한 지수</a:t>
                      </a:r>
                      <a:endParaRPr lang="en-US" altLang="ko-KR"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988442190"/>
                  </a:ext>
                </a:extLst>
              </a:tr>
              <a:tr h="583554">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Field Weighted Citation Impact</a:t>
                      </a: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상대적인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지수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해당 연구 분야</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논문 타입</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발표 연도에 따른 전세계 평균 대비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피인용</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비율</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p>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전세계 평균</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=1,</a:t>
                      </a:r>
                    </a:p>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1.20</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인 경우 전세계 평균대비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20%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더 인용되었다고 해석</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5"/>
                  </a:ext>
                </a:extLst>
              </a:tr>
              <a:tr h="517588">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Outputs in Top 10 Percentiles (%)</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인용 건수 기준 전세계 상위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10%</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에 해당되는 </a:t>
                      </a:r>
                      <a:r>
                        <a:rPr lang="ko-KR" altLang="en-US" sz="1200" u="none" dirty="0" err="1">
                          <a:solidFill>
                            <a:schemeClr val="tx1">
                              <a:lumMod val="50000"/>
                            </a:schemeClr>
                          </a:solidFill>
                          <a:latin typeface="나눔고딕" panose="020D0604000000000000" pitchFamily="50" charset="-127"/>
                          <a:ea typeface="나눔고딕" panose="020D0604000000000000" pitchFamily="50" charset="-127"/>
                        </a:rPr>
                        <a:t>아티클</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 편수의 비율</a:t>
                      </a:r>
                      <a:endParaRPr lang="ko-KR" altLang="en-US" sz="1200" b="0" u="none"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6"/>
                  </a:ext>
                </a:extLst>
              </a:tr>
              <a:tr h="556264">
                <a:tc vMerge="1">
                  <a:txBody>
                    <a:bodyPr/>
                    <a:lstStyle/>
                    <a:p>
                      <a:pPr marL="0" indent="0" algn="l" defTabSz="457200" rtl="0" eaLnBrk="1" latinLnBrk="1" hangingPunct="1">
                        <a:buFont typeface="Arial" panose="020B0604020202020204" pitchFamily="34" charset="0"/>
                        <a:buNone/>
                      </a:pP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EDE7"/>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Publications in Top Journal Percentiles (%)</a:t>
                      </a:r>
                      <a:endParaRPr lang="en-US" altLang="ko-KR" sz="1200" b="1"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저널의 영향력 지수기준 상위 </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저널에 발표된 논문 수 및 해당 비율</a:t>
                      </a:r>
                      <a:endParaRPr lang="en-US" altLang="ko-KR" sz="1200" u="none" dirty="0">
                        <a:solidFill>
                          <a:schemeClr val="tx1">
                            <a:lumMod val="50000"/>
                          </a:schemeClr>
                        </a:solidFill>
                        <a:latin typeface="나눔고딕" panose="020D0604000000000000" pitchFamily="50" charset="-127"/>
                        <a:ea typeface="나눔고딕" panose="020D0604000000000000" pitchFamily="50" charset="-127"/>
                      </a:endParaRPr>
                    </a:p>
                    <a:p>
                      <a:pPr marL="0" indent="0" algn="l" latinLnBrk="1">
                        <a:buFont typeface="Arial" panose="020B0604020202020204" pitchFamily="34" charset="0"/>
                        <a:buNone/>
                      </a:pP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CiteScore: 3</a:t>
                      </a:r>
                      <a:r>
                        <a:rPr lang="ko-KR" altLang="en-US" sz="1200" u="none" dirty="0">
                          <a:solidFill>
                            <a:schemeClr val="tx1">
                              <a:lumMod val="50000"/>
                            </a:schemeClr>
                          </a:solidFill>
                          <a:latin typeface="나눔고딕" panose="020D0604000000000000" pitchFamily="50" charset="-127"/>
                          <a:ea typeface="나눔고딕" panose="020D0604000000000000" pitchFamily="50" charset="-127"/>
                        </a:rPr>
                        <a:t>년 기준의 저널의 영향력 지수</a:t>
                      </a:r>
                      <a:r>
                        <a:rPr lang="en-US" altLang="ko-KR" sz="1200" u="none" dirty="0">
                          <a:solidFill>
                            <a:schemeClr val="tx1">
                              <a:lumMod val="50000"/>
                            </a:schemeClr>
                          </a:solidFill>
                          <a:latin typeface="나눔고딕" panose="020D0604000000000000" pitchFamily="50" charset="-127"/>
                          <a:ea typeface="나눔고딕" panose="020D0604000000000000" pitchFamily="50" charset="-127"/>
                        </a:rPr>
                        <a:t> </a:t>
                      </a:r>
                    </a:p>
                  </a:txBody>
                  <a:tcPr marL="81509" marR="81509" marT="40755" marB="40755" anchor="ctr"/>
                </a:tc>
                <a:extLst>
                  <a:ext uri="{0D108BD9-81ED-4DB2-BD59-A6C34878D82A}">
                    <a16:rowId xmlns:a16="http://schemas.microsoft.com/office/drawing/2014/main" val="10007"/>
                  </a:ext>
                </a:extLst>
              </a:tr>
              <a:tr h="244839">
                <a:tc rowSpan="2">
                  <a:txBody>
                    <a:bodyPr/>
                    <a:lstStyle/>
                    <a:p>
                      <a:pPr marL="0" indent="0" algn="l" defTabSz="457200" rtl="0" eaLnBrk="1" latinLnBrk="1" hangingPunct="1">
                        <a:buFont typeface="Arial" panose="020B0604020202020204" pitchFamily="34" charset="0"/>
                        <a:buNone/>
                      </a:pP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공동연구</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International Collaboration (%)</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해당</a:t>
                      </a:r>
                      <a:r>
                        <a:rPr lang="en-US" altLang="ko-KR" sz="1200" u="none" kern="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기관과 다른 국가의 기관 저자가 공동으로 발표한 논문의 비율</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8"/>
                  </a:ext>
                </a:extLst>
              </a:tr>
              <a:tr h="244839">
                <a:tc vMerge="1">
                  <a:txBody>
                    <a:bodyPr/>
                    <a:lstStyle/>
                    <a:p>
                      <a:pPr marL="0" indent="0" algn="l" defTabSz="457200" rtl="0" eaLnBrk="1" latinLnBrk="1" hangingPunct="1">
                        <a:buFont typeface="Arial" panose="020B0604020202020204" pitchFamily="34" charset="0"/>
                        <a:buNone/>
                      </a:pP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solidFill>
                      <a:srgbClr val="FFD8CB"/>
                    </a:solidFill>
                  </a:tcPr>
                </a:tc>
                <a:tc>
                  <a:txBody>
                    <a:bodyPr/>
                    <a:lstStyle/>
                    <a:p>
                      <a:pPr marL="0" indent="0" algn="l" defTabSz="457200" rtl="0" eaLnBrk="1" latinLnBrk="1" hangingPunct="1">
                        <a:buFont typeface="Arial" panose="020B0604020202020204" pitchFamily="34" charset="0"/>
                        <a:buNone/>
                      </a:pPr>
                      <a:r>
                        <a:rPr lang="en-US" altLang="ko-KR" sz="1200" u="none" kern="1200" baseline="0" dirty="0">
                          <a:solidFill>
                            <a:schemeClr val="tx1">
                              <a:lumMod val="50000"/>
                            </a:schemeClr>
                          </a:solidFill>
                          <a:latin typeface="나눔고딕" panose="020D0604000000000000" pitchFamily="50" charset="-127"/>
                          <a:ea typeface="나눔고딕" panose="020D0604000000000000" pitchFamily="50" charset="-127"/>
                        </a:rPr>
                        <a:t>Collaboration Impact</a:t>
                      </a:r>
                      <a:endParaRPr lang="en-US" altLang="ko-KR" sz="1200" b="0" u="none" kern="1200" baseline="0" dirty="0">
                        <a:solidFill>
                          <a:schemeClr val="tx1">
                            <a:lumMod val="50000"/>
                          </a:schemeClr>
                        </a:solidFill>
                        <a:latin typeface="나눔고딕" panose="020D0604000000000000" pitchFamily="50" charset="-127"/>
                        <a:ea typeface="나눔고딕" panose="020D0604000000000000" pitchFamily="50" charset="-127"/>
                        <a:cs typeface="+mn-cs"/>
                      </a:endParaRPr>
                    </a:p>
                  </a:txBody>
                  <a:tcPr marL="81509" marR="81509" marT="40755" marB="40755" anchor="ctr"/>
                </a:tc>
                <a:tc>
                  <a:txBody>
                    <a:bodyPr/>
                    <a:lstStyle/>
                    <a:p>
                      <a:pPr marL="0" indent="0" algn="l" latinLnBrk="1">
                        <a:buFont typeface="Arial" panose="020B0604020202020204" pitchFamily="34" charset="0"/>
                        <a:buNone/>
                      </a:pP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국제적인 기관</a:t>
                      </a:r>
                      <a:r>
                        <a:rPr lang="ko-KR" altLang="en-US" sz="1200" u="none" kern="1200" baseline="0" dirty="0">
                          <a:solidFill>
                            <a:schemeClr val="tx1">
                              <a:lumMod val="50000"/>
                            </a:schemeClr>
                          </a:solidFill>
                          <a:latin typeface="나눔고딕" panose="020D0604000000000000" pitchFamily="50" charset="-127"/>
                          <a:ea typeface="나눔고딕" panose="020D0604000000000000" pitchFamily="50" charset="-127"/>
                        </a:rPr>
                        <a:t> 저자와의 협력으로 발표한 </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논문의 한 편당 </a:t>
                      </a:r>
                      <a:r>
                        <a:rPr lang="ko-KR" altLang="en-US" sz="1200" u="none" kern="1200" dirty="0" err="1">
                          <a:solidFill>
                            <a:schemeClr val="tx1">
                              <a:lumMod val="50000"/>
                            </a:schemeClr>
                          </a:solidFill>
                          <a:latin typeface="나눔고딕" panose="020D0604000000000000" pitchFamily="50" charset="-127"/>
                          <a:ea typeface="나눔고딕" panose="020D0604000000000000" pitchFamily="50" charset="-127"/>
                        </a:rPr>
                        <a:t>피인용된</a:t>
                      </a:r>
                      <a:r>
                        <a:rPr lang="ko-KR" altLang="en-US" sz="1200" u="none" kern="1200" dirty="0">
                          <a:solidFill>
                            <a:schemeClr val="tx1">
                              <a:lumMod val="50000"/>
                            </a:schemeClr>
                          </a:solidFill>
                          <a:latin typeface="나눔고딕" panose="020D0604000000000000" pitchFamily="50" charset="-127"/>
                          <a:ea typeface="나눔고딕" panose="020D0604000000000000" pitchFamily="50" charset="-127"/>
                        </a:rPr>
                        <a:t> 횟수</a:t>
                      </a:r>
                      <a:endParaRPr lang="ko-KR" altLang="en-US" sz="1200" b="0" u="none" kern="1200" dirty="0">
                        <a:solidFill>
                          <a:schemeClr val="tx1">
                            <a:lumMod val="50000"/>
                          </a:schemeClr>
                        </a:solidFill>
                        <a:latin typeface="나눔고딕" panose="020D0604000000000000" pitchFamily="50" charset="-127"/>
                        <a:ea typeface="나눔고딕" panose="020D0604000000000000" pitchFamily="50" charset="-127"/>
                        <a:cs typeface="Arial" panose="020B0604020202020204" pitchFamily="34" charset="0"/>
                      </a:endParaRPr>
                    </a:p>
                  </a:txBody>
                  <a:tcPr marL="81509" marR="81509" marT="40755" marB="40755"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748636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E1D7BB4-0C8D-49B5-850D-BBDCD71C0598}"/>
              </a:ext>
            </a:extLst>
          </p:cNvPr>
          <p:cNvSpPr txBox="1"/>
          <p:nvPr/>
        </p:nvSpPr>
        <p:spPr>
          <a:xfrm>
            <a:off x="1061634" y="1991532"/>
            <a:ext cx="5114441" cy="830997"/>
          </a:xfrm>
          <a:prstGeom prst="rect">
            <a:avLst/>
          </a:prstGeom>
          <a:noFill/>
        </p:spPr>
        <p:txBody>
          <a:bodyPr wrap="square" rtlCol="0">
            <a:spAutoFit/>
          </a:bodyPr>
          <a:lstStyle/>
          <a:p>
            <a:r>
              <a:rPr lang="en-US" altLang="ko-KR" sz="2400" b="1" dirty="0">
                <a:solidFill>
                  <a:srgbClr val="FF6C00"/>
                </a:solidFill>
                <a:latin typeface="나눔고딕" panose="020D0604000000000000" pitchFamily="50" charset="-127"/>
                <a:ea typeface="나눔고딕" panose="020D0604000000000000" pitchFamily="50" charset="-127"/>
              </a:rPr>
              <a:t>***</a:t>
            </a:r>
            <a:r>
              <a:rPr lang="ko-KR" altLang="en-US" sz="2400" b="1" dirty="0">
                <a:solidFill>
                  <a:srgbClr val="FF6C00"/>
                </a:solidFill>
                <a:latin typeface="나눔고딕" panose="020D0604000000000000" pitchFamily="50" charset="-127"/>
                <a:ea typeface="나눔고딕" panose="020D0604000000000000" pitchFamily="50" charset="-127"/>
              </a:rPr>
              <a:t>대학교 신소재공학과</a:t>
            </a:r>
            <a:endParaRPr lang="en-US" altLang="ko-KR" sz="2400" b="1" dirty="0">
              <a:solidFill>
                <a:srgbClr val="FF6C00"/>
              </a:solidFill>
              <a:latin typeface="나눔고딕" panose="020D0604000000000000" pitchFamily="50" charset="-127"/>
              <a:ea typeface="나눔고딕" panose="020D0604000000000000" pitchFamily="50" charset="-127"/>
            </a:endParaRPr>
          </a:p>
          <a:p>
            <a:r>
              <a:rPr lang="ko-KR" altLang="en-US" sz="2400" b="1" dirty="0">
                <a:solidFill>
                  <a:srgbClr val="FF6C00"/>
                </a:solidFill>
                <a:latin typeface="나눔고딕" panose="020D0604000000000000" pitchFamily="50" charset="-127"/>
                <a:ea typeface="나눔고딕" panose="020D0604000000000000" pitchFamily="50" charset="-127"/>
              </a:rPr>
              <a:t>연구성과 </a:t>
            </a:r>
            <a:endParaRPr lang="ko-KR" altLang="en-US" sz="2400" dirty="0">
              <a:solidFill>
                <a:srgbClr val="FF6C00"/>
              </a:solidFill>
            </a:endParaRPr>
          </a:p>
        </p:txBody>
      </p:sp>
    </p:spTree>
    <p:extLst>
      <p:ext uri="{BB962C8B-B14F-4D97-AF65-F5344CB8AC3E}">
        <p14:creationId xmlns:p14="http://schemas.microsoft.com/office/powerpoint/2010/main" val="24244669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직사각형 13">
            <a:extLst>
              <a:ext uri="{FF2B5EF4-FFF2-40B4-BE49-F238E27FC236}">
                <a16:creationId xmlns:a16="http://schemas.microsoft.com/office/drawing/2014/main" id="{487ADC12-AA9C-4C84-86F9-C8F82AC052BA}"/>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15" name="직사각형 14">
            <a:extLst>
              <a:ext uri="{FF2B5EF4-FFF2-40B4-BE49-F238E27FC236}">
                <a16:creationId xmlns:a16="http://schemas.microsoft.com/office/drawing/2014/main" id="{C684DD9B-74F4-4E2B-BD93-09B3B55056D4}"/>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srgbClr val="FFFFFF"/>
              </a:solidFill>
              <a:effectLst/>
              <a:uLnTx/>
              <a:uFillTx/>
              <a:latin typeface="Arial" panose="020B0604020202020204"/>
              <a:ea typeface="굴림" panose="020B0600000101010101" pitchFamily="50" charset="-127"/>
              <a:cs typeface="+mn-cs"/>
            </a:endParaRPr>
          </a:p>
        </p:txBody>
      </p:sp>
      <p:sp>
        <p:nvSpPr>
          <p:cNvPr id="13" name="제목 1">
            <a:extLst>
              <a:ext uri="{FF2B5EF4-FFF2-40B4-BE49-F238E27FC236}">
                <a16:creationId xmlns:a16="http://schemas.microsoft.com/office/drawing/2014/main" id="{875A5DCE-729F-43BA-B7F9-901ACF2EB2C6}"/>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lvl="0">
              <a:defRPr/>
            </a:pPr>
            <a:r>
              <a:rPr lang="en-US" altLang="ko-KR" sz="20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2000" dirty="0">
                <a:solidFill>
                  <a:schemeClr val="tx1">
                    <a:lumMod val="50000"/>
                  </a:schemeClr>
                </a:solidFill>
                <a:latin typeface="나눔고딕" panose="020D0604000000000000" pitchFamily="50" charset="-127"/>
                <a:ea typeface="나눔고딕" panose="020D0604000000000000" pitchFamily="50" charset="-127"/>
              </a:rPr>
              <a:t>대학교 신소재공학과 </a:t>
            </a:r>
            <a:r>
              <a:rPr kumimoji="0" lang="ko-KR" altLang="en-US"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rPr>
              <a:t>연구성과</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cs typeface="Arial Bold"/>
            </a:endParaRPr>
          </a:p>
        </p:txBody>
      </p:sp>
      <p:graphicFrame>
        <p:nvGraphicFramePr>
          <p:cNvPr id="2" name="표 1">
            <a:extLst>
              <a:ext uri="{FF2B5EF4-FFF2-40B4-BE49-F238E27FC236}">
                <a16:creationId xmlns:a16="http://schemas.microsoft.com/office/drawing/2014/main" id="{CDD4CFA6-1D27-4E14-820B-AD71B04436EF}"/>
              </a:ext>
            </a:extLst>
          </p:cNvPr>
          <p:cNvGraphicFramePr>
            <a:graphicFrameLocks noGrp="1"/>
          </p:cNvGraphicFramePr>
          <p:nvPr>
            <p:extLst>
              <p:ext uri="{D42A27DB-BD31-4B8C-83A1-F6EECF244321}">
                <p14:modId xmlns:p14="http://schemas.microsoft.com/office/powerpoint/2010/main" val="2092567279"/>
              </p:ext>
            </p:extLst>
          </p:nvPr>
        </p:nvGraphicFramePr>
        <p:xfrm>
          <a:off x="549600" y="3424922"/>
          <a:ext cx="11128567" cy="3157245"/>
        </p:xfrm>
        <a:graphic>
          <a:graphicData uri="http://schemas.openxmlformats.org/drawingml/2006/table">
            <a:tbl>
              <a:tblPr>
                <a:tableStyleId>{08FB837D-C827-4EFA-A057-4D05807E0F7C}</a:tableStyleId>
              </a:tblPr>
              <a:tblGrid>
                <a:gridCol w="5316775">
                  <a:extLst>
                    <a:ext uri="{9D8B030D-6E8A-4147-A177-3AD203B41FA5}">
                      <a16:colId xmlns:a16="http://schemas.microsoft.com/office/drawing/2014/main" val="3397897064"/>
                    </a:ext>
                  </a:extLst>
                </a:gridCol>
                <a:gridCol w="968632">
                  <a:extLst>
                    <a:ext uri="{9D8B030D-6E8A-4147-A177-3AD203B41FA5}">
                      <a16:colId xmlns:a16="http://schemas.microsoft.com/office/drawing/2014/main" val="1261559750"/>
                    </a:ext>
                  </a:extLst>
                </a:gridCol>
                <a:gridCol w="968632">
                  <a:extLst>
                    <a:ext uri="{9D8B030D-6E8A-4147-A177-3AD203B41FA5}">
                      <a16:colId xmlns:a16="http://schemas.microsoft.com/office/drawing/2014/main" val="2634606058"/>
                    </a:ext>
                  </a:extLst>
                </a:gridCol>
                <a:gridCol w="968632">
                  <a:extLst>
                    <a:ext uri="{9D8B030D-6E8A-4147-A177-3AD203B41FA5}">
                      <a16:colId xmlns:a16="http://schemas.microsoft.com/office/drawing/2014/main" val="2784212202"/>
                    </a:ext>
                  </a:extLst>
                </a:gridCol>
                <a:gridCol w="968632">
                  <a:extLst>
                    <a:ext uri="{9D8B030D-6E8A-4147-A177-3AD203B41FA5}">
                      <a16:colId xmlns:a16="http://schemas.microsoft.com/office/drawing/2014/main" val="734746204"/>
                    </a:ext>
                  </a:extLst>
                </a:gridCol>
                <a:gridCol w="968632">
                  <a:extLst>
                    <a:ext uri="{9D8B030D-6E8A-4147-A177-3AD203B41FA5}">
                      <a16:colId xmlns:a16="http://schemas.microsoft.com/office/drawing/2014/main" val="2059879172"/>
                    </a:ext>
                  </a:extLst>
                </a:gridCol>
                <a:gridCol w="968632">
                  <a:extLst>
                    <a:ext uri="{9D8B030D-6E8A-4147-A177-3AD203B41FA5}">
                      <a16:colId xmlns:a16="http://schemas.microsoft.com/office/drawing/2014/main" val="643892853"/>
                    </a:ext>
                  </a:extLst>
                </a:gridCol>
              </a:tblGrid>
              <a:tr h="350805">
                <a:tc>
                  <a:txBody>
                    <a:bodyPr/>
                    <a:lstStyle/>
                    <a:p>
                      <a:pPr algn="l" fontAlgn="ctr"/>
                      <a:endParaRPr lang="ko-KR" altLang="en-US"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2015</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2016</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2017</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2018</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2019</a:t>
                      </a:r>
                      <a:endParaRPr lang="en-US" altLang="ko-KR"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Overall</a:t>
                      </a:r>
                      <a:endParaRPr lang="en-US" sz="1200" b="1"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tc>
                <a:extLst>
                  <a:ext uri="{0D108BD9-81ED-4DB2-BD59-A6C34878D82A}">
                    <a16:rowId xmlns:a16="http://schemas.microsoft.com/office/drawing/2014/main" val="237330568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Scholarly Output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178</a:t>
                      </a:r>
                    </a:p>
                  </a:txBody>
                  <a:tcPr marL="7620" marR="7620" marT="7620"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187</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160</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3791030596"/>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Citations</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7150</a:t>
                      </a: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5078</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653</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182124795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Citations per Publication</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40.2</a:t>
                      </a:r>
                    </a:p>
                  </a:txBody>
                  <a:tcPr marL="7620" marR="7620" marT="7620"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27.2</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4.1</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3637153631"/>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Field-Weighted Citation Impact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2.35</a:t>
                      </a: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1.99</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1.53</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1247251410"/>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Outputs in Top 10 Citation Percentiles (FWCI</a:t>
                      </a:r>
                      <a:r>
                        <a:rPr lang="ko-KR" alt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 기준</a:t>
                      </a:r>
                      <a:r>
                        <a:rPr lang="en-US" altLang="ko-KR" sz="1200" u="none" strike="noStrike" dirty="0">
                          <a:solidFill>
                            <a:schemeClr val="bg2">
                              <a:lumMod val="10000"/>
                            </a:schemeClr>
                          </a:solidFill>
                          <a:effectLst/>
                          <a:latin typeface="나눔고딕" panose="020D0604000000000000" pitchFamily="50" charset="-127"/>
                          <a:ea typeface="나눔고딕" panose="020D0604000000000000" pitchFamily="50" charset="-127"/>
                        </a:rPr>
                        <a: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18.5</a:t>
                      </a:r>
                    </a:p>
                  </a:txBody>
                  <a:tcPr marL="7620" marR="7620" marT="7620"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22.5</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18.1</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4184727135"/>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Publications in Top 10 Journal Percentiles (CiteScore Percentile)</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64.7</a:t>
                      </a: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64</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55.6</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4068971994"/>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International Collaboration (%)</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bg1"/>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42.1</a:t>
                      </a:r>
                    </a:p>
                  </a:txBody>
                  <a:tcPr marL="7620" marR="7620" marT="7620"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39</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30.6</a:t>
                      </a:r>
                    </a:p>
                  </a:txBody>
                  <a:tcPr marL="7620" marR="7620" marT="7620" marB="0" anchor="ctr">
                    <a:solidFill>
                      <a:schemeClr val="bg1"/>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bg1"/>
                    </a:solidFill>
                  </a:tcPr>
                </a:tc>
                <a:extLst>
                  <a:ext uri="{0D108BD9-81ED-4DB2-BD59-A6C34878D82A}">
                    <a16:rowId xmlns:a16="http://schemas.microsoft.com/office/drawing/2014/main" val="2569260621"/>
                  </a:ext>
                </a:extLst>
              </a:tr>
              <a:tr h="350805">
                <a:tc>
                  <a:txBody>
                    <a:bodyPr/>
                    <a:lstStyle/>
                    <a:p>
                      <a:pPr algn="l" fontAlgn="ctr"/>
                      <a:r>
                        <a:rPr lang="en-US" sz="1200" u="none" strike="noStrike" dirty="0">
                          <a:solidFill>
                            <a:schemeClr val="bg2">
                              <a:lumMod val="10000"/>
                            </a:schemeClr>
                          </a:solidFill>
                          <a:effectLst/>
                          <a:latin typeface="나눔고딕" panose="020D0604000000000000" pitchFamily="50" charset="-127"/>
                          <a:ea typeface="나눔고딕" panose="020D0604000000000000" pitchFamily="50" charset="-127"/>
                        </a:rPr>
                        <a:t>Collaboration Impact</a:t>
                      </a:r>
                      <a:endParaRPr lang="en-US" sz="1200" b="0" i="0" u="none" strike="noStrike" dirty="0">
                        <a:solidFill>
                          <a:schemeClr val="bg2">
                            <a:lumMod val="10000"/>
                          </a:schemeClr>
                        </a:solidFill>
                        <a:effectLst/>
                        <a:latin typeface="나눔고딕" panose="020D0604000000000000" pitchFamily="50" charset="-127"/>
                        <a:ea typeface="나눔고딕" panose="020D0604000000000000" pitchFamily="50" charset="-127"/>
                      </a:endParaRPr>
                    </a:p>
                  </a:txBody>
                  <a:tcPr marL="2475" marR="2475" marT="2475"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49.2</a:t>
                      </a: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a:solidFill>
                            <a:srgbClr val="000000"/>
                          </a:solidFill>
                          <a:effectLst/>
                          <a:latin typeface="나눔고딕" panose="020D0604000000000000" pitchFamily="50" charset="-127"/>
                          <a:ea typeface="나눔고딕" panose="020D0604000000000000" pitchFamily="50" charset="-127"/>
                        </a:rPr>
                        <a:t>22.9</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tc>
                  <a:txBody>
                    <a:bodyPr/>
                    <a:lstStyle/>
                    <a:p>
                      <a:pPr algn="l" fontAlgn="ctr"/>
                      <a:r>
                        <a:rPr lang="en-US" altLang="ko-KR" sz="1200" b="0" i="0" u="none" strike="noStrike" dirty="0">
                          <a:solidFill>
                            <a:srgbClr val="000000"/>
                          </a:solidFill>
                          <a:effectLst/>
                          <a:latin typeface="나눔고딕" panose="020D0604000000000000" pitchFamily="50" charset="-127"/>
                          <a:ea typeface="나눔고딕" panose="020D0604000000000000" pitchFamily="50" charset="-127"/>
                        </a:rPr>
                        <a:t>3.8</a:t>
                      </a:r>
                    </a:p>
                  </a:txBody>
                  <a:tcPr marL="7620" marR="7620" marT="7620" marB="0" anchor="ctr">
                    <a:solidFill>
                      <a:schemeClr val="accent6">
                        <a:lumMod val="20000"/>
                        <a:lumOff val="80000"/>
                      </a:schemeClr>
                    </a:solidFill>
                  </a:tcPr>
                </a:tc>
                <a:tc>
                  <a:txBody>
                    <a:bodyPr/>
                    <a:lstStyle/>
                    <a:p>
                      <a:pPr algn="l" fontAlgn="ctr"/>
                      <a:endParaRPr lang="en-US" altLang="ko-KR" sz="1200" b="0" i="0" u="none" strike="noStrike" dirty="0">
                        <a:solidFill>
                          <a:srgbClr val="000000"/>
                        </a:solidFill>
                        <a:effectLst/>
                        <a:latin typeface="나눔고딕" panose="020D0604000000000000" pitchFamily="50" charset="-127"/>
                        <a:ea typeface="나눔고딕" panose="020D0604000000000000" pitchFamily="50" charset="-127"/>
                      </a:endParaRPr>
                    </a:p>
                  </a:txBody>
                  <a:tcPr marL="7620" marR="7620" marT="7620" marB="0" anchor="ctr">
                    <a:solidFill>
                      <a:schemeClr val="accent6">
                        <a:lumMod val="20000"/>
                        <a:lumOff val="80000"/>
                      </a:schemeClr>
                    </a:solidFill>
                  </a:tcPr>
                </a:tc>
                <a:extLst>
                  <a:ext uri="{0D108BD9-81ED-4DB2-BD59-A6C34878D82A}">
                    <a16:rowId xmlns:a16="http://schemas.microsoft.com/office/drawing/2014/main" val="2462660911"/>
                  </a:ext>
                </a:extLst>
              </a:tr>
            </a:tbl>
          </a:graphicData>
        </a:graphic>
      </p:graphicFrame>
      <p:sp>
        <p:nvSpPr>
          <p:cNvPr id="4" name="TextBox 3">
            <a:extLst>
              <a:ext uri="{FF2B5EF4-FFF2-40B4-BE49-F238E27FC236}">
                <a16:creationId xmlns:a16="http://schemas.microsoft.com/office/drawing/2014/main" id="{937C301C-FE09-49C5-A4B5-93E8E6443D9B}"/>
              </a:ext>
            </a:extLst>
          </p:cNvPr>
          <p:cNvSpPr txBox="1"/>
          <p:nvPr/>
        </p:nvSpPr>
        <p:spPr>
          <a:xfrm>
            <a:off x="439200" y="3028450"/>
            <a:ext cx="8065698" cy="276999"/>
          </a:xfrm>
          <a:prstGeom prst="rect">
            <a:avLst/>
          </a:prstGeom>
          <a:noFill/>
        </p:spPr>
        <p:txBody>
          <a:bodyPr wrap="square" rtlCol="0">
            <a:spAutoFit/>
          </a:bodyPr>
          <a:lstStyle/>
          <a:p>
            <a:r>
              <a:rPr lang="en-US" altLang="ko-KR" sz="1200" dirty="0">
                <a:solidFill>
                  <a:schemeClr val="bg2">
                    <a:lumMod val="10000"/>
                  </a:schemeClr>
                </a:solidFill>
                <a:latin typeface="나눔고딕" panose="020D0604000000000000" pitchFamily="50" charset="-127"/>
                <a:ea typeface="나눔고딕" panose="020D0604000000000000" pitchFamily="50" charset="-127"/>
              </a:rPr>
              <a:t>&lt;2015  - 2019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신소재공학과 연구성과</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9" name="직사각형 8">
            <a:extLst>
              <a:ext uri="{FF2B5EF4-FFF2-40B4-BE49-F238E27FC236}">
                <a16:creationId xmlns:a16="http://schemas.microsoft.com/office/drawing/2014/main" id="{2BA7DF55-426F-4EB0-A729-80E3088DAA76}"/>
              </a:ext>
            </a:extLst>
          </p:cNvPr>
          <p:cNvSpPr/>
          <p:nvPr/>
        </p:nvSpPr>
        <p:spPr>
          <a:xfrm>
            <a:off x="439200" y="895226"/>
            <a:ext cx="11238965" cy="2123658"/>
          </a:xfrm>
          <a:prstGeom prst="rect">
            <a:avLst/>
          </a:prstGeom>
        </p:spPr>
        <p:txBody>
          <a:bodyPr wrap="square">
            <a:spAutoFit/>
          </a:bodyPr>
          <a:lstStyle/>
          <a:p>
            <a:pPr marL="171450" indent="-171450" algn="just">
              <a:buFont typeface="Wingdings" panose="05000000000000000000" pitchFamily="2" charset="2"/>
              <a:buChar char="§"/>
            </a:pPr>
            <a:r>
              <a:rPr lang="en-US" altLang="ko-KR" sz="1200" dirty="0">
                <a:solidFill>
                  <a:schemeClr val="bg2">
                    <a:lumMod val="10000"/>
                  </a:schemeClr>
                </a:solidFill>
                <a:latin typeface="나눔고딕" panose="020D0604000000000000" pitchFamily="50" charset="-127"/>
                <a:ea typeface="나눔고딕" panose="020D0604000000000000" pitchFamily="50" charset="-127"/>
              </a:rPr>
              <a:t>2015</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년부터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2019</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년까지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Scopus</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에 등재된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대학교 신소재공학부 연구성과는 아래 표와 같이 분석되며</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연구의 생산성을 나타내는 논문 수는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912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편으로 확인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 한 편당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20.8</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회 인용되고 있으며</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FWCI(</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상대적인 피인용 지수</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는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1.92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로 전 세계 평균인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을 기준으로 해석하면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신소재공학과 논문은 전세계 평균대비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92%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이상 인용되고 있는 것으로 분석됨 </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en-US" altLang="ko-KR" sz="1200" dirty="0">
                <a:solidFill>
                  <a:schemeClr val="bg2">
                    <a:lumMod val="10000"/>
                  </a:schemeClr>
                </a:solidFill>
                <a:latin typeface="나눔고딕" panose="020D0604000000000000" pitchFamily="50" charset="-127"/>
                <a:ea typeface="나눔고딕" panose="020D0604000000000000" pitchFamily="50" charset="-127"/>
              </a:rPr>
              <a:t>912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편의 논문 중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FWCI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기준 상위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10%</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에 해당하는 논문은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21.1%(192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으로 분석됨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저널의 영향력 지수인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CiteScore</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 기준 상위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10%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저널에 발표된 논문 비율은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61.1%</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로 분석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ko-KR" altLang="en-US" sz="1200" dirty="0">
                <a:solidFill>
                  <a:schemeClr val="bg2">
                    <a:lumMod val="10000"/>
                  </a:schemeClr>
                </a:solidFill>
                <a:latin typeface="나눔고딕" panose="020D0604000000000000" pitchFamily="50" charset="-127"/>
                <a:ea typeface="나눔고딕" panose="020D0604000000000000" pitchFamily="50" charset="-127"/>
              </a:rPr>
              <a:t>다른 국가 연구자와의 협력을 통해 논문을 발표한 국제협력 비율은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36.6%</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이고</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해당 논문들은 한 편당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24.3</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회 인용되고 있는 것으로 확인 됨</a:t>
            </a: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endParaRPr lang="en-US" altLang="ko-KR"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8" name="TextBox 7">
            <a:extLst>
              <a:ext uri="{FF2B5EF4-FFF2-40B4-BE49-F238E27FC236}">
                <a16:creationId xmlns:a16="http://schemas.microsoft.com/office/drawing/2014/main" id="{FF419D89-6491-448A-8ED4-F42903018F91}"/>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Benchmarking</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33897927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제목 1">
            <a:extLst>
              <a:ext uri="{FF2B5EF4-FFF2-40B4-BE49-F238E27FC236}">
                <a16:creationId xmlns:a16="http://schemas.microsoft.com/office/drawing/2014/main" id="{875A5DCE-729F-43BA-B7F9-901ACF2EB2C6}"/>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ko-KR" altLang="en-US"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rPr>
              <a:t>주제분야별 성과 분석</a:t>
            </a:r>
            <a:endParaRPr kumimoji="0" lang="en-US" altLang="ko-KR" sz="2000" b="1" i="0" u="none" strike="noStrike" kern="1200" cap="none" spc="0" normalizeH="0" baseline="0" noProof="0" dirty="0">
              <a:ln>
                <a:noFill/>
              </a:ln>
              <a:solidFill>
                <a:schemeClr val="bg2">
                  <a:lumMod val="10000"/>
                </a:schemeClr>
              </a:solidFill>
              <a:effectLst/>
              <a:uLnTx/>
              <a:uFillTx/>
              <a:latin typeface="나눔고딕" panose="020D0604000000000000" pitchFamily="50" charset="-127"/>
              <a:ea typeface="나눔고딕" panose="020D0604000000000000" pitchFamily="50" charset="-127"/>
              <a:cs typeface="Arial Bold"/>
            </a:endParaRPr>
          </a:p>
        </p:txBody>
      </p:sp>
      <p:sp>
        <p:nvSpPr>
          <p:cNvPr id="18" name="TextBox 17">
            <a:extLst>
              <a:ext uri="{FF2B5EF4-FFF2-40B4-BE49-F238E27FC236}">
                <a16:creationId xmlns:a16="http://schemas.microsoft.com/office/drawing/2014/main" id="{41A0F20E-2AAA-4277-BF4C-FAD22161AAEA}"/>
              </a:ext>
            </a:extLst>
          </p:cNvPr>
          <p:cNvSpPr txBox="1"/>
          <p:nvPr/>
        </p:nvSpPr>
        <p:spPr>
          <a:xfrm>
            <a:off x="5267482" y="2416740"/>
            <a:ext cx="2348015" cy="276999"/>
          </a:xfrm>
          <a:prstGeom prst="rect">
            <a:avLst/>
          </a:prstGeom>
          <a:noFill/>
        </p:spPr>
        <p:txBody>
          <a:bodyPr wrap="square" rtlCol="0">
            <a:spAutoFit/>
          </a:bodyPr>
          <a:lstStyle/>
          <a:p>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주제분야 분석</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9" name="직사각형 18">
            <a:extLst>
              <a:ext uri="{FF2B5EF4-FFF2-40B4-BE49-F238E27FC236}">
                <a16:creationId xmlns:a16="http://schemas.microsoft.com/office/drawing/2014/main" id="{35C9FBCB-179B-4478-A470-20D4721923D5}"/>
              </a:ext>
            </a:extLst>
          </p:cNvPr>
          <p:cNvSpPr/>
          <p:nvPr/>
        </p:nvSpPr>
        <p:spPr>
          <a:xfrm>
            <a:off x="500063" y="6138983"/>
            <a:ext cx="11366935" cy="646331"/>
          </a:xfrm>
          <a:prstGeom prst="rect">
            <a:avLst/>
          </a:prstGeom>
        </p:spPr>
        <p:txBody>
          <a:bodyPr wrap="square">
            <a:spAutoFit/>
          </a:bodyPr>
          <a:lstStyle/>
          <a:p>
            <a:pPr marL="171450" indent="-1714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논문이 활발히 발표된 주제분야를 대상으로 논문의 영향력인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가장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Engineering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분야로 해당 논문의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2.28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분석되어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128%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Materials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Science</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94%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인용되고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Physics and Astronomy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는 전세계 평균대비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92%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이상 인용된 것으로 분석 됨</a:t>
            </a:r>
          </a:p>
        </p:txBody>
      </p:sp>
      <p:sp>
        <p:nvSpPr>
          <p:cNvPr id="20" name="TextBox 19">
            <a:extLst>
              <a:ext uri="{FF2B5EF4-FFF2-40B4-BE49-F238E27FC236}">
                <a16:creationId xmlns:a16="http://schemas.microsoft.com/office/drawing/2014/main" id="{4BF397B2-D8C7-4D78-AA31-C0D2E4569B43}"/>
              </a:ext>
            </a:extLst>
          </p:cNvPr>
          <p:cNvSpPr txBox="1"/>
          <p:nvPr/>
        </p:nvSpPr>
        <p:spPr>
          <a:xfrm>
            <a:off x="4920936" y="5810692"/>
            <a:ext cx="2350126" cy="276999"/>
          </a:xfrm>
          <a:prstGeom prst="rect">
            <a:avLst/>
          </a:prstGeom>
          <a:noFill/>
        </p:spPr>
        <p:txBody>
          <a:bodyPr wrap="square" rtlCol="0">
            <a:spAutoFit/>
          </a:bodyPr>
          <a:lstStyle/>
          <a:p>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주제분야별 양</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질 분석</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2" name="직사각형 1">
            <a:extLst>
              <a:ext uri="{FF2B5EF4-FFF2-40B4-BE49-F238E27FC236}">
                <a16:creationId xmlns:a16="http://schemas.microsoft.com/office/drawing/2014/main" id="{6935D1FD-4F0A-41D0-AFDB-539178AAA149}"/>
              </a:ext>
            </a:extLst>
          </p:cNvPr>
          <p:cNvSpPr/>
          <p:nvPr/>
        </p:nvSpPr>
        <p:spPr>
          <a:xfrm>
            <a:off x="500063" y="2696941"/>
            <a:ext cx="11311636" cy="646331"/>
          </a:xfrm>
          <a:prstGeom prst="rect">
            <a:avLst/>
          </a:prstGeom>
        </p:spPr>
        <p:txBody>
          <a:bodyPr wrap="square">
            <a:spAutoFit/>
          </a:bodyPr>
          <a:lstStyle/>
          <a:p>
            <a:pPr marL="171450" indent="-171450">
              <a:buFont typeface="Wingdings" panose="05000000000000000000" pitchFamily="2" charset="2"/>
              <a:buChar char="§"/>
            </a:pPr>
            <a:endParaRPr lang="ko-KR" altLang="en-US" sz="1200" dirty="0">
              <a:solidFill>
                <a:schemeClr val="tx1">
                  <a:lumMod val="50000"/>
                </a:schemeClr>
              </a:solidFill>
              <a:latin typeface="나눔고딕" panose="020D0604000000000000" pitchFamily="50" charset="-127"/>
              <a:ea typeface="나눔고딕" panose="020D0604000000000000" pitchFamily="50" charset="-127"/>
            </a:endParaRPr>
          </a:p>
          <a:p>
            <a:pPr marL="171450" indent="-171450" algn="just">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신소재공학과 논문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912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주제 분야는 위의 도넛차트와 같이 분석될 수 있으며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Materials Science</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의 논문비율이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많고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다음으로 높은 주제분야는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Engineering</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으로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20.5%, Physics and Astronomy</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해당되는 논문 비율은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17.8%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분석되어 세 번째로 높은 것으로 확인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pic>
        <p:nvPicPr>
          <p:cNvPr id="3" name="그림 2">
            <a:extLst>
              <a:ext uri="{FF2B5EF4-FFF2-40B4-BE49-F238E27FC236}">
                <a16:creationId xmlns:a16="http://schemas.microsoft.com/office/drawing/2014/main" id="{0A5D22A6-EC41-4EEA-B143-2116AF70BC51}"/>
              </a:ext>
            </a:extLst>
          </p:cNvPr>
          <p:cNvPicPr>
            <a:picLocks noChangeAspect="1"/>
          </p:cNvPicPr>
          <p:nvPr/>
        </p:nvPicPr>
        <p:blipFill>
          <a:blip r:embed="rId3"/>
          <a:stretch>
            <a:fillRect/>
          </a:stretch>
        </p:blipFill>
        <p:spPr>
          <a:xfrm>
            <a:off x="3066751" y="515239"/>
            <a:ext cx="6058497" cy="2378625"/>
          </a:xfrm>
          <a:prstGeom prst="rect">
            <a:avLst/>
          </a:prstGeom>
        </p:spPr>
      </p:pic>
      <p:pic>
        <p:nvPicPr>
          <p:cNvPr id="4" name="그림 3">
            <a:extLst>
              <a:ext uri="{FF2B5EF4-FFF2-40B4-BE49-F238E27FC236}">
                <a16:creationId xmlns:a16="http://schemas.microsoft.com/office/drawing/2014/main" id="{1F9C0BA4-7222-4CEE-A158-21383D41763A}"/>
              </a:ext>
            </a:extLst>
          </p:cNvPr>
          <p:cNvPicPr>
            <a:picLocks noChangeAspect="1"/>
          </p:cNvPicPr>
          <p:nvPr/>
        </p:nvPicPr>
        <p:blipFill>
          <a:blip r:embed="rId4"/>
          <a:stretch>
            <a:fillRect/>
          </a:stretch>
        </p:blipFill>
        <p:spPr>
          <a:xfrm>
            <a:off x="742485" y="3477929"/>
            <a:ext cx="10707028" cy="2270957"/>
          </a:xfrm>
          <a:prstGeom prst="rect">
            <a:avLst/>
          </a:prstGeom>
        </p:spPr>
      </p:pic>
      <p:sp>
        <p:nvSpPr>
          <p:cNvPr id="9" name="TextBox 8">
            <a:extLst>
              <a:ext uri="{FF2B5EF4-FFF2-40B4-BE49-F238E27FC236}">
                <a16:creationId xmlns:a16="http://schemas.microsoft.com/office/drawing/2014/main" id="{EBDA678F-3301-4B2F-87E3-E4D395DECBB2}"/>
              </a:ext>
            </a:extLst>
          </p:cNvPr>
          <p:cNvSpPr txBox="1"/>
          <p:nvPr/>
        </p:nvSpPr>
        <p:spPr>
          <a:xfrm>
            <a:off x="4920936" y="101057"/>
            <a:ext cx="2350126"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논문의 주제분야 분석</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0" name="TextBox 9">
            <a:extLst>
              <a:ext uri="{FF2B5EF4-FFF2-40B4-BE49-F238E27FC236}">
                <a16:creationId xmlns:a16="http://schemas.microsoft.com/office/drawing/2014/main" id="{03441032-833F-445A-865A-B2E5D0853E59}"/>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Overview</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1148674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직사각형 7">
            <a:extLst>
              <a:ext uri="{FF2B5EF4-FFF2-40B4-BE49-F238E27FC236}">
                <a16:creationId xmlns:a16="http://schemas.microsoft.com/office/drawing/2014/main" id="{6D099385-15FB-49E7-A904-7DE66891D0FD}"/>
              </a:ext>
            </a:extLst>
          </p:cNvPr>
          <p:cNvSpPr/>
          <p:nvPr/>
        </p:nvSpPr>
        <p:spPr>
          <a:xfrm>
            <a:off x="693600" y="5875200"/>
            <a:ext cx="11059200" cy="1564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a:extLst>
              <a:ext uri="{FF2B5EF4-FFF2-40B4-BE49-F238E27FC236}">
                <a16:creationId xmlns:a16="http://schemas.microsoft.com/office/drawing/2014/main" id="{822B6DFB-C12F-4B0F-9ADA-4A1542275492}"/>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직사각형 4">
            <a:extLst>
              <a:ext uri="{FF2B5EF4-FFF2-40B4-BE49-F238E27FC236}">
                <a16:creationId xmlns:a16="http://schemas.microsoft.com/office/drawing/2014/main" id="{0D8EC4D6-D531-44E1-94FC-655B0CD282A5}"/>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aphicFrame>
        <p:nvGraphicFramePr>
          <p:cNvPr id="3" name="표 2">
            <a:extLst>
              <a:ext uri="{FF2B5EF4-FFF2-40B4-BE49-F238E27FC236}">
                <a16:creationId xmlns:a16="http://schemas.microsoft.com/office/drawing/2014/main" id="{D465CDCC-EB10-4B43-AB7D-01BEA9A1A12F}"/>
              </a:ext>
            </a:extLst>
          </p:cNvPr>
          <p:cNvGraphicFramePr>
            <a:graphicFrameLocks noGrp="1"/>
          </p:cNvGraphicFramePr>
          <p:nvPr>
            <p:extLst>
              <p:ext uri="{D42A27DB-BD31-4B8C-83A1-F6EECF244321}">
                <p14:modId xmlns:p14="http://schemas.microsoft.com/office/powerpoint/2010/main" val="2182226705"/>
              </p:ext>
            </p:extLst>
          </p:nvPr>
        </p:nvGraphicFramePr>
        <p:xfrm>
          <a:off x="497982" y="1534949"/>
          <a:ext cx="11239200" cy="5032232"/>
        </p:xfrm>
        <a:graphic>
          <a:graphicData uri="http://schemas.openxmlformats.org/drawingml/2006/table">
            <a:tbl>
              <a:tblPr>
                <a:tableStyleId>{0E3FDE45-AF77-4B5C-9715-49D594BDF05E}</a:tableStyleId>
              </a:tblPr>
              <a:tblGrid>
                <a:gridCol w="369765">
                  <a:extLst>
                    <a:ext uri="{9D8B030D-6E8A-4147-A177-3AD203B41FA5}">
                      <a16:colId xmlns:a16="http://schemas.microsoft.com/office/drawing/2014/main" val="1232244205"/>
                    </a:ext>
                  </a:extLst>
                </a:gridCol>
                <a:gridCol w="4469363">
                  <a:extLst>
                    <a:ext uri="{9D8B030D-6E8A-4147-A177-3AD203B41FA5}">
                      <a16:colId xmlns:a16="http://schemas.microsoft.com/office/drawing/2014/main" val="3056898845"/>
                    </a:ext>
                  </a:extLst>
                </a:gridCol>
                <a:gridCol w="871120">
                  <a:extLst>
                    <a:ext uri="{9D8B030D-6E8A-4147-A177-3AD203B41FA5}">
                      <a16:colId xmlns:a16="http://schemas.microsoft.com/office/drawing/2014/main" val="4215813635"/>
                    </a:ext>
                  </a:extLst>
                </a:gridCol>
                <a:gridCol w="817721">
                  <a:extLst>
                    <a:ext uri="{9D8B030D-6E8A-4147-A177-3AD203B41FA5}">
                      <a16:colId xmlns:a16="http://schemas.microsoft.com/office/drawing/2014/main" val="1401060242"/>
                    </a:ext>
                  </a:extLst>
                </a:gridCol>
                <a:gridCol w="1035698">
                  <a:extLst>
                    <a:ext uri="{9D8B030D-6E8A-4147-A177-3AD203B41FA5}">
                      <a16:colId xmlns:a16="http://schemas.microsoft.com/office/drawing/2014/main" val="2505069584"/>
                    </a:ext>
                  </a:extLst>
                </a:gridCol>
                <a:gridCol w="1207811">
                  <a:extLst>
                    <a:ext uri="{9D8B030D-6E8A-4147-A177-3AD203B41FA5}">
                      <a16:colId xmlns:a16="http://schemas.microsoft.com/office/drawing/2014/main" val="1481534041"/>
                    </a:ext>
                  </a:extLst>
                </a:gridCol>
                <a:gridCol w="1233861">
                  <a:extLst>
                    <a:ext uri="{9D8B030D-6E8A-4147-A177-3AD203B41FA5}">
                      <a16:colId xmlns:a16="http://schemas.microsoft.com/office/drawing/2014/main" val="1139919920"/>
                    </a:ext>
                  </a:extLst>
                </a:gridCol>
                <a:gridCol w="1233861">
                  <a:extLst>
                    <a:ext uri="{9D8B030D-6E8A-4147-A177-3AD203B41FA5}">
                      <a16:colId xmlns:a16="http://schemas.microsoft.com/office/drawing/2014/main" val="2706671656"/>
                    </a:ext>
                  </a:extLst>
                </a:gridCol>
              </a:tblGrid>
              <a:tr h="439108">
                <a:tc>
                  <a:txBody>
                    <a:bodyPr/>
                    <a:lstStyle/>
                    <a:p>
                      <a:pPr algn="l" fontAlgn="ctr"/>
                      <a:endParaRPr lang="ko-KR" alt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rPr>
                        <a:t>Journal</a:t>
                      </a: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Scholarly </a:t>
                      </a:r>
                    </a:p>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Output</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Citation </a:t>
                      </a:r>
                    </a:p>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Count</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Citations per Publication</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Field-Weighted Citation Impact</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Outputs in Top </a:t>
                      </a:r>
                    </a:p>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10 Citation Percentiles (%)</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tc>
                  <a:txBody>
                    <a:bodyPr/>
                    <a:lstStyle/>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International</a:t>
                      </a:r>
                    </a:p>
                    <a:p>
                      <a:pPr algn="l" fontAlgn="ctr"/>
                      <a:r>
                        <a:rPr lang="en-US" sz="1100" u="none" strike="noStrike" dirty="0">
                          <a:solidFill>
                            <a:schemeClr val="tx1">
                              <a:lumMod val="50000"/>
                            </a:schemeClr>
                          </a:solidFill>
                          <a:effectLst/>
                          <a:latin typeface="나눔고딕" panose="020D0604000000000000" pitchFamily="50" charset="-127"/>
                          <a:ea typeface="나눔고딕" panose="020D0604000000000000" pitchFamily="50" charset="-127"/>
                        </a:rPr>
                        <a:t>Collaboration (%)</a:t>
                      </a:r>
                      <a:endParaRPr lang="en-US" sz="1100" b="0" i="0" u="none" strike="noStrike" dirty="0">
                        <a:solidFill>
                          <a:schemeClr val="tx1">
                            <a:lumMod val="50000"/>
                          </a:schemeClr>
                        </a:solidFill>
                        <a:effectLst/>
                        <a:latin typeface="나눔고딕" panose="020D0604000000000000" pitchFamily="50" charset="-127"/>
                        <a:ea typeface="나눔고딕" panose="020D0604000000000000" pitchFamily="50" charset="-127"/>
                      </a:endParaRPr>
                    </a:p>
                  </a:txBody>
                  <a:tcPr marL="3032" marR="3032" marT="3032" marB="0" anchor="ctr">
                    <a:solidFill>
                      <a:schemeClr val="accent2">
                        <a:lumMod val="20000"/>
                        <a:lumOff val="80000"/>
                      </a:schemeClr>
                    </a:solidFill>
                  </a:tcPr>
                </a:tc>
                <a:extLst>
                  <a:ext uri="{0D108BD9-81ED-4DB2-BD59-A6C34878D82A}">
                    <a16:rowId xmlns:a16="http://schemas.microsoft.com/office/drawing/2014/main" val="863010127"/>
                  </a:ext>
                </a:extLst>
              </a:tr>
              <a:tr h="26504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Materials Science &amp; Engineering A: Structural Materials: Properties, Microstructure and Processing</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30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369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30</a:t>
                      </a:r>
                    </a:p>
                  </a:txBody>
                  <a:tcPr marL="7620" marR="7620" marT="7620" marB="0" anchor="ctr"/>
                </a:tc>
                <a:extLst>
                  <a:ext uri="{0D108BD9-81ED-4DB2-BD59-A6C34878D82A}">
                    <a16:rowId xmlns:a16="http://schemas.microsoft.com/office/drawing/2014/main" val="2444024999"/>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ACS applied materials &amp; interfaces</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244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45.5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13.6</a:t>
                      </a:r>
                    </a:p>
                  </a:txBody>
                  <a:tcPr marL="7620" marR="7620" marT="7620" marB="0" anchor="ctr"/>
                </a:tc>
                <a:extLst>
                  <a:ext uri="{0D108BD9-81ED-4DB2-BD59-A6C34878D82A}">
                    <a16:rowId xmlns:a16="http://schemas.microsoft.com/office/drawing/2014/main" val="1119802833"/>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Scientific Reports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230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47.6</a:t>
                      </a:r>
                    </a:p>
                  </a:txBody>
                  <a:tcPr marL="7620" marR="7620" marT="7620" marB="0" anchor="ctr"/>
                </a:tc>
                <a:extLst>
                  <a:ext uri="{0D108BD9-81ED-4DB2-BD59-A6C34878D82A}">
                    <a16:rowId xmlns:a16="http://schemas.microsoft.com/office/drawing/2014/main" val="750622433"/>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Nano Energy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353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2.92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71.4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28.6</a:t>
                      </a:r>
                    </a:p>
                  </a:txBody>
                  <a:tcPr marL="7620" marR="7620" marT="7620" marB="0" anchor="ctr"/>
                </a:tc>
                <a:extLst>
                  <a:ext uri="{0D108BD9-81ED-4DB2-BD59-A6C34878D82A}">
                    <a16:rowId xmlns:a16="http://schemas.microsoft.com/office/drawing/2014/main" val="2148087796"/>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Nanoscale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168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30.8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15.4</a:t>
                      </a:r>
                    </a:p>
                  </a:txBody>
                  <a:tcPr marL="7620" marR="7620" marT="7620" marB="0" anchor="ctr"/>
                </a:tc>
                <a:extLst>
                  <a:ext uri="{0D108BD9-81ED-4DB2-BD59-A6C34878D82A}">
                    <a16:rowId xmlns:a16="http://schemas.microsoft.com/office/drawing/2014/main" val="2973869704"/>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Advanced Materials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447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40.6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4.23</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90.9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18.2</a:t>
                      </a:r>
                    </a:p>
                  </a:txBody>
                  <a:tcPr marL="7620" marR="7620" marT="7620" marB="0" anchor="ctr"/>
                </a:tc>
                <a:extLst>
                  <a:ext uri="{0D108BD9-81ED-4DB2-BD59-A6C34878D82A}">
                    <a16:rowId xmlns:a16="http://schemas.microsoft.com/office/drawing/2014/main" val="2764945073"/>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Chemistry of Materials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0.97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extLst>
                  <a:ext uri="{0D108BD9-81ED-4DB2-BD59-A6C34878D82A}">
                    <a16:rowId xmlns:a16="http://schemas.microsoft.com/office/drawing/2014/main" val="744103250"/>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IEEE Electron Device Letters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18.3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2.62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20</a:t>
                      </a:r>
                    </a:p>
                  </a:txBody>
                  <a:tcPr marL="7620" marR="7620" marT="7620" marB="0" anchor="ctr"/>
                </a:tc>
                <a:extLst>
                  <a:ext uri="{0D108BD9-81ED-4DB2-BD59-A6C34878D82A}">
                    <a16:rowId xmlns:a16="http://schemas.microsoft.com/office/drawing/2014/main" val="389052920"/>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Metals and Materials International</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85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extLst>
                  <a:ext uri="{0D108BD9-81ED-4DB2-BD59-A6C34878D82A}">
                    <a16:rowId xmlns:a16="http://schemas.microsoft.com/office/drawing/2014/main" val="2665240437"/>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Nano Letters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250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3.96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60</a:t>
                      </a:r>
                    </a:p>
                  </a:txBody>
                  <a:tcPr marL="7620" marR="7620" marT="7620" marB="0" anchor="ctr"/>
                </a:tc>
                <a:extLst>
                  <a:ext uri="{0D108BD9-81ED-4DB2-BD59-A6C34878D82A}">
                    <a16:rowId xmlns:a16="http://schemas.microsoft.com/office/drawing/2014/main" val="1490899838"/>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Acta Materialia</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3.67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66.7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55.6</a:t>
                      </a:r>
                    </a:p>
                  </a:txBody>
                  <a:tcPr marL="7620" marR="7620" marT="7620" marB="0" anchor="ctr"/>
                </a:tc>
                <a:extLst>
                  <a:ext uri="{0D108BD9-81ED-4DB2-BD59-A6C34878D82A}">
                    <a16:rowId xmlns:a16="http://schemas.microsoft.com/office/drawing/2014/main" val="3772937730"/>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Computational Materials Science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9.1</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1.74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22.2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extLst>
                  <a:ext uri="{0D108BD9-81ED-4DB2-BD59-A6C34878D82A}">
                    <a16:rowId xmlns:a16="http://schemas.microsoft.com/office/drawing/2014/main" val="3310587364"/>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Nanotechnology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47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1.01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44.4</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extLst>
                  <a:ext uri="{0D108BD9-81ED-4DB2-BD59-A6C34878D82A}">
                    <a16:rowId xmlns:a16="http://schemas.microsoft.com/office/drawing/2014/main" val="1345020424"/>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RSC Advances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9</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11.1</a:t>
                      </a:r>
                    </a:p>
                  </a:txBody>
                  <a:tcPr marL="7620" marR="7620" marT="7620" marB="0" anchor="ctr"/>
                </a:tc>
                <a:extLst>
                  <a:ext uri="{0D108BD9-81ED-4DB2-BD59-A6C34878D82A}">
                    <a16:rowId xmlns:a16="http://schemas.microsoft.com/office/drawing/2014/main" val="2063655100"/>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ACS Nano</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378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47.2</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11.02</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50</a:t>
                      </a:r>
                    </a:p>
                  </a:txBody>
                  <a:tcPr marL="7620" marR="7620" marT="7620" marB="0" anchor="ctr"/>
                </a:tc>
                <a:extLst>
                  <a:ext uri="{0D108BD9-81ED-4DB2-BD59-A6C34878D82A}">
                    <a16:rowId xmlns:a16="http://schemas.microsoft.com/office/drawing/2014/main" val="2568597712"/>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Advanced Electronic Materials</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64</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2.15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12.5</a:t>
                      </a:r>
                    </a:p>
                  </a:txBody>
                  <a:tcPr marL="7620" marR="7620" marT="7620" marB="0" anchor="ctr"/>
                </a:tc>
                <a:extLst>
                  <a:ext uri="{0D108BD9-81ED-4DB2-BD59-A6C34878D82A}">
                    <a16:rowId xmlns:a16="http://schemas.microsoft.com/office/drawing/2014/main" val="3399117510"/>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Applied Physics Letters</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70</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8.8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extLst>
                  <a:ext uri="{0D108BD9-81ED-4DB2-BD59-A6C34878D82A}">
                    <a16:rowId xmlns:a16="http://schemas.microsoft.com/office/drawing/2014/main" val="902229739"/>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15</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Journal of Materials Chemistry C</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61</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7.6</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1.12</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25</a:t>
                      </a:r>
                    </a:p>
                  </a:txBody>
                  <a:tcPr marL="7620" marR="7620" marT="7620" marB="0" anchor="ctr"/>
                </a:tc>
                <a:extLst>
                  <a:ext uri="{0D108BD9-81ED-4DB2-BD59-A6C34878D82A}">
                    <a16:rowId xmlns:a16="http://schemas.microsoft.com/office/drawing/2014/main" val="683314716"/>
                  </a:ext>
                </a:extLst>
              </a:tr>
              <a:tr h="26504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2018 Conference on Lasers and Electro-Optics, CLEO 2018 - Proceedings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71.4</a:t>
                      </a:r>
                    </a:p>
                  </a:txBody>
                  <a:tcPr marL="7620" marR="7620" marT="7620" marB="0" anchor="ctr"/>
                </a:tc>
                <a:extLst>
                  <a:ext uri="{0D108BD9-81ED-4DB2-BD59-A6C34878D82A}">
                    <a16:rowId xmlns:a16="http://schemas.microsoft.com/office/drawing/2014/main" val="906676009"/>
                  </a:ext>
                </a:extLst>
              </a:tr>
              <a:tr h="152105">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a:t>
                      </a:r>
                    </a:p>
                  </a:txBody>
                  <a:tcPr marL="7620" marR="7620" marT="7620" marB="0" anchor="ctr"/>
                </a:tc>
                <a:tc>
                  <a:txBody>
                    <a:bodyPr/>
                    <a:lstStyle/>
                    <a:p>
                      <a:pPr algn="l" fontAlgn="ctr"/>
                      <a:r>
                        <a:rPr lang="en-US" sz="1100" b="0" i="0" u="none" strike="noStrike" dirty="0">
                          <a:solidFill>
                            <a:srgbClr val="000000"/>
                          </a:solidFill>
                          <a:effectLst/>
                          <a:latin typeface="나눔고딕" panose="020D0604000000000000" pitchFamily="50" charset="-127"/>
                          <a:ea typeface="나눔고딕" panose="020D0604000000000000" pitchFamily="50" charset="-127"/>
                        </a:rPr>
                        <a:t>Advanced Functional Materials</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148</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21.1</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3.5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85.7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extLst>
                  <a:ext uri="{0D108BD9-81ED-4DB2-BD59-A6C34878D82A}">
                    <a16:rowId xmlns:a16="http://schemas.microsoft.com/office/drawing/2014/main" val="62974496"/>
                  </a:ext>
                </a:extLst>
              </a:tr>
              <a:tr h="26504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a:t>
                      </a:r>
                    </a:p>
                  </a:txBody>
                  <a:tcPr marL="7620" marR="7620" marT="7620" marB="0" anchor="ctr"/>
                </a:tc>
                <a:tc>
                  <a:txBody>
                    <a:bodyPr/>
                    <a:lstStyle/>
                    <a:p>
                      <a:pPr algn="l" fontAlgn="ctr"/>
                      <a:r>
                        <a:rPr lang="en-US" sz="1100" b="0" i="0" u="none" strike="noStrike" dirty="0" err="1">
                          <a:solidFill>
                            <a:srgbClr val="000000"/>
                          </a:solidFill>
                          <a:effectLst/>
                          <a:latin typeface="나눔고딕" panose="020D0604000000000000" pitchFamily="50" charset="-127"/>
                          <a:ea typeface="나눔고딕" panose="020D0604000000000000" pitchFamily="50" charset="-127"/>
                        </a:rPr>
                        <a:t>Calphad</a:t>
                      </a:r>
                      <a:r>
                        <a:rPr lang="en-US" sz="1100" b="0" i="0" u="none" strike="noStrike" dirty="0">
                          <a:solidFill>
                            <a:srgbClr val="000000"/>
                          </a:solidFill>
                          <a:effectLst/>
                          <a:latin typeface="나눔고딕" panose="020D0604000000000000" pitchFamily="50" charset="-127"/>
                          <a:ea typeface="나눔고딕" panose="020D0604000000000000" pitchFamily="50" charset="-127"/>
                        </a:rPr>
                        <a:t>: Computer Coupling of Phase Diagrams and Thermochemistry</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44</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6.3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0.75</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14.3</a:t>
                      </a:r>
                    </a:p>
                  </a:txBody>
                  <a:tcPr marL="7620" marR="7620" marT="7620" marB="0" anchor="ctr"/>
                </a:tc>
                <a:extLst>
                  <a:ext uri="{0D108BD9-81ED-4DB2-BD59-A6C34878D82A}">
                    <a16:rowId xmlns:a16="http://schemas.microsoft.com/office/drawing/2014/main" val="2346079418"/>
                  </a:ext>
                </a:extLst>
              </a:tr>
              <a:tr h="265048">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19</a:t>
                      </a:r>
                    </a:p>
                  </a:txBody>
                  <a:tcPr marL="7620" marR="7620" marT="7620" marB="0" anchor="ctr"/>
                </a:tc>
                <a:tc>
                  <a:txBody>
                    <a:bodyPr/>
                    <a:lstStyle/>
                    <a:p>
                      <a:pPr algn="l" fontAlgn="ctr"/>
                      <a:r>
                        <a:rPr lang="en-US" sz="1100" b="0" i="0" u="none" strike="noStrike">
                          <a:solidFill>
                            <a:srgbClr val="000000"/>
                          </a:solidFill>
                          <a:effectLst/>
                          <a:latin typeface="나눔고딕" panose="020D0604000000000000" pitchFamily="50" charset="-127"/>
                          <a:ea typeface="나눔고딕" panose="020D0604000000000000" pitchFamily="50" charset="-127"/>
                        </a:rPr>
                        <a:t>Metallurgical and Materials Transactions A: Physical Metallurgy and Materials Science</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7</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17</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2.4</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0.33</a:t>
                      </a:r>
                    </a:p>
                  </a:txBody>
                  <a:tcPr marL="7620" marR="7620" marT="7620" marB="0" anchor="ctr"/>
                </a:tc>
                <a:tc>
                  <a:txBody>
                    <a:bodyPr/>
                    <a:lstStyle/>
                    <a:p>
                      <a:pPr algn="l" fontAlgn="ctr"/>
                      <a:r>
                        <a:rPr lang="en-US" altLang="ko-KR" sz="1100" b="0" i="0" u="none" strike="noStrike">
                          <a:solidFill>
                            <a:srgbClr val="000000"/>
                          </a:solidFill>
                          <a:effectLst/>
                          <a:latin typeface="나눔고딕" panose="020D0604000000000000" pitchFamily="50" charset="-127"/>
                          <a:ea typeface="나눔고딕" panose="020D0604000000000000" pitchFamily="50" charset="-127"/>
                        </a:rPr>
                        <a:t>0</a:t>
                      </a:r>
                    </a:p>
                  </a:txBody>
                  <a:tcPr marL="7620" marR="7620" marT="7620" marB="0" anchor="ctr"/>
                </a:tc>
                <a:tc>
                  <a:txBody>
                    <a:bodyPr/>
                    <a:lstStyle/>
                    <a:p>
                      <a:pPr algn="l" fontAlgn="ctr"/>
                      <a:r>
                        <a:rPr lang="en-US" altLang="ko-KR" sz="1100" b="0" i="0" u="none" strike="noStrike" dirty="0">
                          <a:solidFill>
                            <a:srgbClr val="000000"/>
                          </a:solidFill>
                          <a:effectLst/>
                          <a:latin typeface="나눔고딕" panose="020D0604000000000000" pitchFamily="50" charset="-127"/>
                          <a:ea typeface="나눔고딕" panose="020D0604000000000000" pitchFamily="50" charset="-127"/>
                        </a:rPr>
                        <a:t>42.9</a:t>
                      </a:r>
                    </a:p>
                  </a:txBody>
                  <a:tcPr marL="7620" marR="7620" marT="7620" marB="0" anchor="ctr"/>
                </a:tc>
                <a:extLst>
                  <a:ext uri="{0D108BD9-81ED-4DB2-BD59-A6C34878D82A}">
                    <a16:rowId xmlns:a16="http://schemas.microsoft.com/office/drawing/2014/main" val="2923173542"/>
                  </a:ext>
                </a:extLst>
              </a:tr>
            </a:tbl>
          </a:graphicData>
        </a:graphic>
      </p:graphicFrame>
      <p:sp>
        <p:nvSpPr>
          <p:cNvPr id="6" name="제목 1">
            <a:extLst>
              <a:ext uri="{FF2B5EF4-FFF2-40B4-BE49-F238E27FC236}">
                <a16:creationId xmlns:a16="http://schemas.microsoft.com/office/drawing/2014/main" id="{7DDB267C-A4E6-46C4-919F-7DDDD0BD6538}"/>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주요 저널 리스트</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sp>
        <p:nvSpPr>
          <p:cNvPr id="7" name="TextBox 6">
            <a:extLst>
              <a:ext uri="{FF2B5EF4-FFF2-40B4-BE49-F238E27FC236}">
                <a16:creationId xmlns:a16="http://schemas.microsoft.com/office/drawing/2014/main" id="{914BB440-C32C-4DE0-BA94-30A7BA3215B7}"/>
              </a:ext>
            </a:extLst>
          </p:cNvPr>
          <p:cNvSpPr txBox="1"/>
          <p:nvPr/>
        </p:nvSpPr>
        <p:spPr>
          <a:xfrm>
            <a:off x="497982" y="664973"/>
            <a:ext cx="11290816" cy="830997"/>
          </a:xfrm>
          <a:prstGeom prst="rect">
            <a:avLst/>
          </a:prstGeom>
          <a:noFill/>
        </p:spPr>
        <p:txBody>
          <a:bodyPr wrap="square" rtlCol="0">
            <a:spAutoFit/>
          </a:bodyPr>
          <a:lstStyle/>
          <a:p>
            <a:pPr marL="228600" indent="-22860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논문을 가장 많이 발표한 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종의 저널과 발표된 논문 수</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및</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인용 분석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28600" indent="-228600">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양적인 측면에서 분석하면 </a:t>
            </a:r>
            <a:r>
              <a:rPr lang="en-US" altLang="ko-KR" sz="1200" dirty="0">
                <a:solidFill>
                  <a:srgbClr val="000000"/>
                </a:solidFill>
                <a:latin typeface="나눔고딕" panose="020D0604000000000000" pitchFamily="50" charset="-127"/>
                <a:ea typeface="나눔고딕" panose="020D0604000000000000" pitchFamily="50" charset="-127"/>
              </a:rPr>
              <a:t>Materials Science &amp; Engineering A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30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논문이 출판되었고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질적인 측면에서 분석하면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ACS Nano</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발표된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8</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FWCI</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11.02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가장 높고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Advanced Materials</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발표된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11</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논문 중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90.9%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가 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에 해당되는 것으로 확인되어</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20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종의 저널 중 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 비율이 가장 높은 것으로 분석 됨</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456DC98A-0212-44CA-BCEA-0EF096A39AAA}"/>
              </a:ext>
            </a:extLst>
          </p:cNvPr>
          <p:cNvSpPr txBox="1"/>
          <p:nvPr/>
        </p:nvSpPr>
        <p:spPr>
          <a:xfrm>
            <a:off x="500643" y="6575291"/>
            <a:ext cx="11190714"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논문이 가장 많이 발표된 저널리스트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0" name="TextBox 9">
            <a:extLst>
              <a:ext uri="{FF2B5EF4-FFF2-40B4-BE49-F238E27FC236}">
                <a16:creationId xmlns:a16="http://schemas.microsoft.com/office/drawing/2014/main" id="{DC791195-EEF6-40B8-99A2-95DC85C10068}"/>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525139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직사각형 10">
            <a:extLst>
              <a:ext uri="{FF2B5EF4-FFF2-40B4-BE49-F238E27FC236}">
                <a16:creationId xmlns:a16="http://schemas.microsoft.com/office/drawing/2014/main" id="{F72B7739-8FF0-4D9B-AAF3-5FB368E36D2D}"/>
              </a:ext>
            </a:extLst>
          </p:cNvPr>
          <p:cNvSpPr/>
          <p:nvPr/>
        </p:nvSpPr>
        <p:spPr>
          <a:xfrm>
            <a:off x="713064" y="5875200"/>
            <a:ext cx="11039736" cy="1229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직사각형 6">
            <a:extLst>
              <a:ext uri="{FF2B5EF4-FFF2-40B4-BE49-F238E27FC236}">
                <a16:creationId xmlns:a16="http://schemas.microsoft.com/office/drawing/2014/main" id="{82442A8E-16FE-4160-8CA9-C89EBEB6E341}"/>
              </a:ext>
            </a:extLst>
          </p:cNvPr>
          <p:cNvSpPr/>
          <p:nvPr/>
        </p:nvSpPr>
        <p:spPr>
          <a:xfrm>
            <a:off x="439200" y="5875200"/>
            <a:ext cx="11203200" cy="5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a:extLst>
              <a:ext uri="{FF2B5EF4-FFF2-40B4-BE49-F238E27FC236}">
                <a16:creationId xmlns:a16="http://schemas.microsoft.com/office/drawing/2014/main" id="{2E4EE99C-2082-4945-BA4B-FD8AD33E92D3}"/>
              </a:ext>
            </a:extLst>
          </p:cNvPr>
          <p:cNvSpPr/>
          <p:nvPr/>
        </p:nvSpPr>
        <p:spPr>
          <a:xfrm>
            <a:off x="693600" y="5990083"/>
            <a:ext cx="784800" cy="74816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TextBox 3">
            <a:extLst>
              <a:ext uri="{FF2B5EF4-FFF2-40B4-BE49-F238E27FC236}">
                <a16:creationId xmlns:a16="http://schemas.microsoft.com/office/drawing/2014/main" id="{6F8B9F41-0D58-4525-A315-FCC91988978C}"/>
              </a:ext>
            </a:extLst>
          </p:cNvPr>
          <p:cNvSpPr txBox="1"/>
          <p:nvPr/>
        </p:nvSpPr>
        <p:spPr>
          <a:xfrm>
            <a:off x="549601" y="5122489"/>
            <a:ext cx="11092799" cy="1384995"/>
          </a:xfrm>
          <a:prstGeom prst="rect">
            <a:avLst/>
          </a:prstGeom>
          <a:noFill/>
        </p:spPr>
        <p:txBody>
          <a:bodyPr wrap="square" rtlCol="0">
            <a:spAutoFit/>
          </a:bodyPr>
          <a:lstStyle/>
          <a:p>
            <a:pPr marL="285750" indent="-2857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지난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(2015-2019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간 발표된 논문의 연구경향 분석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글자크기가 클수록 관련 키워드와 관련도가 높고</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초록색이면</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2015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 대비해서 활발히 연구되고 있는 성장하고 있는 연구 키워드이며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 파란색으로 도출된 키워드는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2019</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년에는 연구가 감소되고 있는 키워드인 것으로 해석</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en-US" altLang="ko-KR" sz="1200" dirty="0">
                <a:solidFill>
                  <a:schemeClr val="tx1">
                    <a:lumMod val="50000"/>
                  </a:schemeClr>
                </a:solidFill>
                <a:latin typeface="나눔고딕" panose="020D0604000000000000" pitchFamily="50" charset="-127"/>
                <a:ea typeface="나눔고딕" panose="020D0604000000000000" pitchFamily="50" charset="-127"/>
              </a:rPr>
              <a:t>912</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편의 타이틀</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초록</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저자 키워드에서 가장 활발히 연구되고 있는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50</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개의 키워드를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Word cloud</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로 나타낼 수 있으며</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 High-entropy Alloy, Perovskite, Hyaluronic Acid, Light Emitting Diode, Switching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등의 연구가 가장 활발한 것으로 분석됨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a:p>
            <a:pPr marL="285750" indent="-285750" algn="just">
              <a:buFont typeface="Wingdings" panose="05000000000000000000" pitchFamily="2" charset="2"/>
              <a:buChar char="§"/>
            </a:pPr>
            <a:r>
              <a:rPr lang="ko-KR" altLang="en-US" sz="1200" dirty="0">
                <a:solidFill>
                  <a:schemeClr val="tx1">
                    <a:lumMod val="50000"/>
                  </a:schemeClr>
                </a:solidFill>
                <a:latin typeface="나눔고딕" panose="020D0604000000000000" pitchFamily="50" charset="-127"/>
                <a:ea typeface="나눔고딕" panose="020D0604000000000000" pitchFamily="50" charset="-127"/>
              </a:rPr>
              <a:t>상위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10%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논문에서 가장 활발히 연구되고 있는 키워드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5</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건은 </a:t>
            </a:r>
            <a:r>
              <a:rPr lang="en-US" altLang="ko-KR" sz="1200" dirty="0">
                <a:solidFill>
                  <a:schemeClr val="tx1">
                    <a:lumMod val="50000"/>
                  </a:schemeClr>
                </a:solidFill>
                <a:latin typeface="나눔고딕" panose="020D0604000000000000" pitchFamily="50" charset="-127"/>
                <a:ea typeface="나눔고딕" panose="020D0604000000000000" pitchFamily="50" charset="-127"/>
              </a:rPr>
              <a:t>High-entropy Alloy, Perovskite, Synapse, Twinning, RRAM </a:t>
            </a:r>
            <a:r>
              <a:rPr lang="ko-KR" altLang="en-US" sz="1200" dirty="0">
                <a:solidFill>
                  <a:schemeClr val="tx1">
                    <a:lumMod val="50000"/>
                  </a:schemeClr>
                </a:solidFill>
                <a:latin typeface="나눔고딕" panose="020D0604000000000000" pitchFamily="50" charset="-127"/>
                <a:ea typeface="나눔고딕" panose="020D0604000000000000" pitchFamily="50" charset="-127"/>
              </a:rPr>
              <a:t>등으로 분석 됨 </a:t>
            </a:r>
            <a:endParaRPr lang="en-US" altLang="ko-KR" sz="1200" dirty="0">
              <a:solidFill>
                <a:schemeClr val="tx1">
                  <a:lumMod val="50000"/>
                </a:schemeClr>
              </a:solidFill>
              <a:latin typeface="나눔고딕" panose="020D0604000000000000" pitchFamily="50" charset="-127"/>
              <a:ea typeface="나눔고딕" panose="020D0604000000000000" pitchFamily="50" charset="-127"/>
            </a:endParaRPr>
          </a:p>
        </p:txBody>
      </p:sp>
      <p:sp>
        <p:nvSpPr>
          <p:cNvPr id="8" name="TextBox 7">
            <a:extLst>
              <a:ext uri="{FF2B5EF4-FFF2-40B4-BE49-F238E27FC236}">
                <a16:creationId xmlns:a16="http://schemas.microsoft.com/office/drawing/2014/main" id="{D23EF245-828A-42D9-AB47-E5E9E5DCD4C1}"/>
              </a:ext>
            </a:extLst>
          </p:cNvPr>
          <p:cNvSpPr txBox="1"/>
          <p:nvPr/>
        </p:nvSpPr>
        <p:spPr>
          <a:xfrm>
            <a:off x="348379" y="1022039"/>
            <a:ext cx="5568937"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&lt;912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편의 연구동향</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Word cloud&gt;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9" name="TextBox 8">
            <a:extLst>
              <a:ext uri="{FF2B5EF4-FFF2-40B4-BE49-F238E27FC236}">
                <a16:creationId xmlns:a16="http://schemas.microsoft.com/office/drawing/2014/main" id="{75A82307-7E6C-4981-8579-F03740D2E9D6}"/>
              </a:ext>
            </a:extLst>
          </p:cNvPr>
          <p:cNvSpPr txBox="1"/>
          <p:nvPr/>
        </p:nvSpPr>
        <p:spPr>
          <a:xfrm>
            <a:off x="6255106" y="1022039"/>
            <a:ext cx="5568937" cy="276999"/>
          </a:xfrm>
          <a:prstGeom prst="rect">
            <a:avLst/>
          </a:prstGeom>
          <a:noFill/>
        </p:spPr>
        <p:txBody>
          <a:bodyPr wrap="square" rtlCol="0">
            <a:spAutoFit/>
          </a:bodyPr>
          <a:lstStyle/>
          <a:p>
            <a:pPr algn="ctr"/>
            <a:r>
              <a:rPr lang="en-US" altLang="ko-KR" sz="1200" dirty="0">
                <a:solidFill>
                  <a:schemeClr val="bg2">
                    <a:lumMod val="10000"/>
                  </a:schemeClr>
                </a:solidFill>
                <a:latin typeface="나눔고딕" panose="020D0604000000000000" pitchFamily="50" charset="-127"/>
                <a:ea typeface="나눔고딕" panose="020D0604000000000000" pitchFamily="50" charset="-127"/>
              </a:rPr>
              <a:t>&lt;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상위 </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10%</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논문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(192</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편</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a:t>
            </a:r>
            <a:r>
              <a:rPr lang="ko-KR" altLang="en-US" sz="1200" dirty="0">
                <a:solidFill>
                  <a:schemeClr val="bg2">
                    <a:lumMod val="10000"/>
                  </a:schemeClr>
                </a:solidFill>
                <a:latin typeface="나눔고딕" panose="020D0604000000000000" pitchFamily="50" charset="-127"/>
                <a:ea typeface="나눔고딕" panose="020D0604000000000000" pitchFamily="50" charset="-127"/>
              </a:rPr>
              <a:t>의 연구동향</a:t>
            </a:r>
            <a:r>
              <a:rPr lang="en-US" altLang="ko-KR" sz="1200" dirty="0">
                <a:solidFill>
                  <a:schemeClr val="bg2">
                    <a:lumMod val="10000"/>
                  </a:schemeClr>
                </a:solidFill>
                <a:latin typeface="나눔고딕" panose="020D0604000000000000" pitchFamily="50" charset="-127"/>
                <a:ea typeface="나눔고딕" panose="020D0604000000000000" pitchFamily="50" charset="-127"/>
              </a:rPr>
              <a:t>, Word cloud&gt;</a:t>
            </a:r>
            <a:endParaRPr lang="ko-KR" altLang="en-US" sz="1200" dirty="0">
              <a:solidFill>
                <a:schemeClr val="bg2">
                  <a:lumMod val="10000"/>
                </a:schemeClr>
              </a:solidFill>
              <a:latin typeface="나눔고딕" panose="020D0604000000000000" pitchFamily="50" charset="-127"/>
              <a:ea typeface="나눔고딕" panose="020D0604000000000000" pitchFamily="50" charset="-127"/>
            </a:endParaRPr>
          </a:p>
        </p:txBody>
      </p:sp>
      <p:sp>
        <p:nvSpPr>
          <p:cNvPr id="10" name="제목 1">
            <a:extLst>
              <a:ext uri="{FF2B5EF4-FFF2-40B4-BE49-F238E27FC236}">
                <a16:creationId xmlns:a16="http://schemas.microsoft.com/office/drawing/2014/main" id="{489F609E-0BD1-4C90-8C9D-336FE25A7AE2}"/>
              </a:ext>
            </a:extLst>
          </p:cNvPr>
          <p:cNvSpPr txBox="1">
            <a:spLocks/>
          </p:cNvSpPr>
          <p:nvPr/>
        </p:nvSpPr>
        <p:spPr>
          <a:xfrm>
            <a:off x="243192" y="152349"/>
            <a:ext cx="8238319" cy="418645"/>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lvl="0">
              <a:defRPr/>
            </a:pPr>
            <a:r>
              <a:rPr lang="ko-KR" altLang="en-US" sz="2000" dirty="0">
                <a:solidFill>
                  <a:schemeClr val="tx1">
                    <a:lumMod val="50000"/>
                  </a:schemeClr>
                </a:solidFill>
                <a:latin typeface="나눔고딕" panose="020D0604000000000000" pitchFamily="50" charset="-127"/>
                <a:ea typeface="나눔고딕" panose="020D0604000000000000" pitchFamily="50" charset="-127"/>
              </a:rPr>
              <a:t>논문의 연구동향</a:t>
            </a:r>
            <a:endParaRPr kumimoji="0" lang="en-US" altLang="ko-KR" sz="2000" b="1" i="0" u="none" strike="noStrike" kern="1200" cap="none" spc="0" normalizeH="0" baseline="0" noProof="0" dirty="0">
              <a:ln>
                <a:noFill/>
              </a:ln>
              <a:solidFill>
                <a:schemeClr val="tx1">
                  <a:lumMod val="50000"/>
                </a:schemeClr>
              </a:solidFill>
              <a:effectLst/>
              <a:uLnTx/>
              <a:uFillTx/>
              <a:latin typeface="나눔고딕" panose="020D0604000000000000" pitchFamily="50" charset="-127"/>
              <a:ea typeface="나눔고딕" panose="020D0604000000000000" pitchFamily="50" charset="-127"/>
            </a:endParaRPr>
          </a:p>
        </p:txBody>
      </p:sp>
      <p:pic>
        <p:nvPicPr>
          <p:cNvPr id="13" name="그림 12">
            <a:extLst>
              <a:ext uri="{FF2B5EF4-FFF2-40B4-BE49-F238E27FC236}">
                <a16:creationId xmlns:a16="http://schemas.microsoft.com/office/drawing/2014/main" id="{2EE31D5A-6884-4720-B75E-3051C8B092AA}"/>
              </a:ext>
            </a:extLst>
          </p:cNvPr>
          <p:cNvPicPr>
            <a:picLocks noChangeAspect="1"/>
          </p:cNvPicPr>
          <p:nvPr/>
        </p:nvPicPr>
        <p:blipFill>
          <a:blip r:embed="rId3"/>
          <a:stretch>
            <a:fillRect/>
          </a:stretch>
        </p:blipFill>
        <p:spPr>
          <a:xfrm>
            <a:off x="439199" y="1564806"/>
            <a:ext cx="5397835" cy="3110110"/>
          </a:xfrm>
          <a:prstGeom prst="rect">
            <a:avLst/>
          </a:prstGeom>
        </p:spPr>
      </p:pic>
      <p:pic>
        <p:nvPicPr>
          <p:cNvPr id="2" name="그림 1">
            <a:extLst>
              <a:ext uri="{FF2B5EF4-FFF2-40B4-BE49-F238E27FC236}">
                <a16:creationId xmlns:a16="http://schemas.microsoft.com/office/drawing/2014/main" id="{7726A941-09AD-4903-B9F4-C865B48EC0F2}"/>
              </a:ext>
            </a:extLst>
          </p:cNvPr>
          <p:cNvPicPr>
            <a:picLocks noChangeAspect="1"/>
          </p:cNvPicPr>
          <p:nvPr/>
        </p:nvPicPr>
        <p:blipFill>
          <a:blip r:embed="rId4"/>
          <a:stretch>
            <a:fillRect/>
          </a:stretch>
        </p:blipFill>
        <p:spPr>
          <a:xfrm>
            <a:off x="6540993" y="1684244"/>
            <a:ext cx="5380186" cy="2667231"/>
          </a:xfrm>
          <a:prstGeom prst="rect">
            <a:avLst/>
          </a:prstGeom>
        </p:spPr>
      </p:pic>
      <p:sp>
        <p:nvSpPr>
          <p:cNvPr id="12" name="TextBox 11">
            <a:extLst>
              <a:ext uri="{FF2B5EF4-FFF2-40B4-BE49-F238E27FC236}">
                <a16:creationId xmlns:a16="http://schemas.microsoft.com/office/drawing/2014/main" id="{A4D3FC54-A78F-4210-96F8-FCA9F924A025}"/>
              </a:ext>
            </a:extLst>
          </p:cNvPr>
          <p:cNvSpPr txBox="1"/>
          <p:nvPr/>
        </p:nvSpPr>
        <p:spPr>
          <a:xfrm>
            <a:off x="10409697" y="0"/>
            <a:ext cx="1782303" cy="307777"/>
          </a:xfrm>
          <a:prstGeom prst="rect">
            <a:avLst/>
          </a:prstGeom>
          <a:solidFill>
            <a:srgbClr val="FF0000"/>
          </a:solidFill>
        </p:spPr>
        <p:txBody>
          <a:bodyPr wrap="square" rtlCol="0">
            <a:spAutoFit/>
          </a:bodyPr>
          <a:lstStyle/>
          <a:p>
            <a:r>
              <a:rPr lang="en-US" altLang="ko-KR" sz="1400" b="1" dirty="0">
                <a:solidFill>
                  <a:schemeClr val="bg1"/>
                </a:solidFill>
                <a:latin typeface="나눔고딕" panose="020D0604000000000000" pitchFamily="50" charset="-127"/>
                <a:ea typeface="나눔고딕" panose="020D0604000000000000" pitchFamily="50" charset="-127"/>
              </a:rPr>
              <a:t>Trends</a:t>
            </a:r>
            <a:endParaRPr lang="ko-KR" altLang="en-US" sz="1400" b="1" dirty="0">
              <a:solidFill>
                <a:schemeClr val="bg1"/>
              </a:solidFill>
              <a:latin typeface="나눔고딕" panose="020D0604000000000000" pitchFamily="50" charset="-127"/>
              <a:ea typeface="나눔고딕" panose="020D0604000000000000" pitchFamily="50" charset="-127"/>
            </a:endParaRPr>
          </a:p>
        </p:txBody>
      </p:sp>
    </p:spTree>
    <p:extLst>
      <p:ext uri="{BB962C8B-B14F-4D97-AF65-F5344CB8AC3E}">
        <p14:creationId xmlns:p14="http://schemas.microsoft.com/office/powerpoint/2010/main" val="4213775377"/>
      </p:ext>
    </p:extLst>
  </p:cSld>
  <p:clrMapOvr>
    <a:masterClrMapping/>
  </p:clrMapOvr>
</p:sld>
</file>

<file path=ppt/theme/theme1.xml><?xml version="1.0" encoding="utf-8"?>
<a:theme xmlns:a="http://schemas.openxmlformats.org/drawingml/2006/main" name="1_Elsevier">
  <a:themeElements>
    <a:clrScheme name="Custom 1">
      <a:dk1>
        <a:srgbClr val="53565A"/>
      </a:dk1>
      <a:lt1>
        <a:srgbClr val="FFFFFF"/>
      </a:lt1>
      <a:dk2>
        <a:srgbClr val="FF6C00"/>
      </a:dk2>
      <a:lt2>
        <a:srgbClr val="E7E6E6"/>
      </a:lt2>
      <a:accent1>
        <a:srgbClr val="3678DF"/>
      </a:accent1>
      <a:accent2>
        <a:srgbClr val="FF6C00"/>
      </a:accent2>
      <a:accent3>
        <a:srgbClr val="FCD300"/>
      </a:accent3>
      <a:accent4>
        <a:srgbClr val="F73D28"/>
      </a:accent4>
      <a:accent5>
        <a:srgbClr val="8ED600"/>
      </a:accent5>
      <a:accent6>
        <a:srgbClr val="661CC9"/>
      </a:accent6>
      <a:hlink>
        <a:srgbClr val="0563C1"/>
      </a:hlink>
      <a:folHlink>
        <a:srgbClr val="FF6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Dark grey">
      <a:srgbClr val="53565A"/>
    </a:custClr>
    <a:custClr name="Orange">
      <a:srgbClr val="FF6C00"/>
    </a:custClr>
    <a:custClr name="Grey footer">
      <a:srgbClr val="A7A8AA"/>
    </a:custClr>
  </a:custClrLst>
  <a:extLst>
    <a:ext uri="{05A4C25C-085E-4340-85A3-A5531E510DB2}">
      <thm15:themeFamily xmlns:thm15="http://schemas.microsoft.com/office/thememl/2012/main" name="ELS_ppt-presentation_Arial 16_9 new.potx" id="{D40443C0-16AF-4A5D-8290-255DEE5F8301}" vid="{38A45B1D-F117-4F8B-9F78-F1219F5478A5}"/>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3461</TotalTime>
  <Words>4073</Words>
  <Application>Microsoft Office PowerPoint</Application>
  <PresentationFormat>와이드스크린</PresentationFormat>
  <Paragraphs>696</Paragraphs>
  <Slides>20</Slides>
  <Notes>17</Notes>
  <HiddenSlides>0</HiddenSlides>
  <MMClips>0</MMClips>
  <ScaleCrop>false</ScaleCrop>
  <HeadingPairs>
    <vt:vector size="6" baseType="variant">
      <vt:variant>
        <vt:lpstr>사용한 글꼴</vt:lpstr>
      </vt:variant>
      <vt:variant>
        <vt:i4>7</vt:i4>
      </vt:variant>
      <vt:variant>
        <vt:lpstr>테마</vt:lpstr>
      </vt:variant>
      <vt:variant>
        <vt:i4>3</vt:i4>
      </vt:variant>
      <vt:variant>
        <vt:lpstr>슬라이드 제목</vt:lpstr>
      </vt:variant>
      <vt:variant>
        <vt:i4>20</vt:i4>
      </vt:variant>
    </vt:vector>
  </HeadingPairs>
  <TitlesOfParts>
    <vt:vector size="30" baseType="lpstr">
      <vt:lpstr>Arial</vt:lpstr>
      <vt:lpstr>나눔고딕</vt:lpstr>
      <vt:lpstr>Calibri Light</vt:lpstr>
      <vt:lpstr>Courier New</vt:lpstr>
      <vt:lpstr>Wingdings</vt:lpstr>
      <vt:lpstr>맑은 고딕</vt:lpstr>
      <vt:lpstr>Calibri</vt:lpstr>
      <vt:lpstr>1_Elsevier</vt:lpstr>
      <vt:lpstr>Office 테마</vt:lpstr>
      <vt:lpstr>Office Theme</vt:lpstr>
      <vt:lpstr>신소재공학과의 연구경쟁력 분석: 2015 ~ 2019년 기준 </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주요 대학 신소재공학과의 연구경쟁력 분석</vt:lpstr>
      <vt:lpstr>8개 대학의 연구성과 분석</vt:lpstr>
      <vt:lpstr>PowerPoint 프레젠테이션</vt:lpstr>
      <vt:lpstr>PowerPoint 프레젠테이션</vt:lpstr>
      <vt:lpstr>PowerPoint 프레젠테이션</vt:lpstr>
      <vt:lpstr>상위 10% 저널에 발표한 논문 비율과 FWCI 비교</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Jang, Dana (ELS-SEO)</dc:creator>
  <cp:lastModifiedBy>Jang, Dana (ELS-SEO)</cp:lastModifiedBy>
  <cp:revision>153</cp:revision>
  <dcterms:created xsi:type="dcterms:W3CDTF">2019-04-17T13:03:22Z</dcterms:created>
  <dcterms:modified xsi:type="dcterms:W3CDTF">2020-07-30T00:17:32Z</dcterms:modified>
</cp:coreProperties>
</file>