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firstSlideNum="0" showSpecialPlsOnTitleSld="0" saveSubsetFonts="1">
  <p:sldMasterIdLst>
    <p:sldMasterId id="2147483695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9906000" cy="6858000" type="A4"/>
  <p:notesSz cx="6797675" cy="9928225"/>
  <p:defaultTextStyle>
    <a:defPPr>
      <a:defRPr lang="ko-KR"/>
    </a:defPPr>
    <a:lvl1pPr algn="l" rtl="0" fontAlgn="base" latinLnBrk="1">
      <a:lnSpc>
        <a:spcPct val="110000"/>
      </a:lnSpc>
      <a:spcBef>
        <a:spcPct val="50000"/>
      </a:spcBef>
      <a:spcAft>
        <a:spcPct val="0"/>
      </a:spcAft>
      <a:defRPr kumimoji="1" sz="1000" b="1" kern="1200">
        <a:solidFill>
          <a:schemeClr val="tx1"/>
        </a:solidFill>
        <a:latin typeface="굴림"/>
        <a:ea typeface="굴림"/>
        <a:cs typeface="+mn-cs"/>
      </a:defRPr>
    </a:lvl1pPr>
    <a:lvl2pPr marL="457200" algn="l" rtl="0" fontAlgn="base" latinLnBrk="1">
      <a:lnSpc>
        <a:spcPct val="110000"/>
      </a:lnSpc>
      <a:spcBef>
        <a:spcPct val="50000"/>
      </a:spcBef>
      <a:spcAft>
        <a:spcPct val="0"/>
      </a:spcAft>
      <a:defRPr kumimoji="1" sz="1000" b="1" kern="1200">
        <a:solidFill>
          <a:schemeClr val="tx1"/>
        </a:solidFill>
        <a:latin typeface="굴림"/>
        <a:ea typeface="굴림"/>
        <a:cs typeface="+mn-cs"/>
      </a:defRPr>
    </a:lvl2pPr>
    <a:lvl3pPr marL="914400" algn="l" rtl="0" fontAlgn="base" latinLnBrk="1">
      <a:lnSpc>
        <a:spcPct val="110000"/>
      </a:lnSpc>
      <a:spcBef>
        <a:spcPct val="50000"/>
      </a:spcBef>
      <a:spcAft>
        <a:spcPct val="0"/>
      </a:spcAft>
      <a:defRPr kumimoji="1" sz="1000" b="1" kern="1200">
        <a:solidFill>
          <a:schemeClr val="tx1"/>
        </a:solidFill>
        <a:latin typeface="굴림"/>
        <a:ea typeface="굴림"/>
        <a:cs typeface="+mn-cs"/>
      </a:defRPr>
    </a:lvl3pPr>
    <a:lvl4pPr marL="1371600" algn="l" rtl="0" fontAlgn="base" latinLnBrk="1">
      <a:lnSpc>
        <a:spcPct val="110000"/>
      </a:lnSpc>
      <a:spcBef>
        <a:spcPct val="50000"/>
      </a:spcBef>
      <a:spcAft>
        <a:spcPct val="0"/>
      </a:spcAft>
      <a:defRPr kumimoji="1" sz="1000" b="1" kern="1200">
        <a:solidFill>
          <a:schemeClr val="tx1"/>
        </a:solidFill>
        <a:latin typeface="굴림"/>
        <a:ea typeface="굴림"/>
        <a:cs typeface="+mn-cs"/>
      </a:defRPr>
    </a:lvl4pPr>
    <a:lvl5pPr marL="1828800" algn="l" rtl="0" fontAlgn="base" latinLnBrk="1">
      <a:lnSpc>
        <a:spcPct val="110000"/>
      </a:lnSpc>
      <a:spcBef>
        <a:spcPct val="50000"/>
      </a:spcBef>
      <a:spcAft>
        <a:spcPct val="0"/>
      </a:spcAft>
      <a:defRPr kumimoji="1" sz="1000" b="1" kern="1200">
        <a:solidFill>
          <a:schemeClr val="tx1"/>
        </a:solidFill>
        <a:latin typeface="굴림"/>
        <a:ea typeface="굴림"/>
        <a:cs typeface="+mn-cs"/>
      </a:defRPr>
    </a:lvl5pPr>
    <a:lvl6pPr marL="2286000" algn="l" defTabSz="914400" rtl="0" eaLnBrk="1" latinLnBrk="1" hangingPunct="1">
      <a:defRPr kumimoji="1" sz="1000" b="1" kern="1200">
        <a:solidFill>
          <a:schemeClr val="tx1"/>
        </a:solidFill>
        <a:latin typeface="굴림"/>
        <a:ea typeface="굴림"/>
        <a:cs typeface="+mn-cs"/>
      </a:defRPr>
    </a:lvl6pPr>
    <a:lvl7pPr marL="2743200" algn="l" defTabSz="914400" rtl="0" eaLnBrk="1" latinLnBrk="1" hangingPunct="1">
      <a:defRPr kumimoji="1" sz="1000" b="1" kern="1200">
        <a:solidFill>
          <a:schemeClr val="tx1"/>
        </a:solidFill>
        <a:latin typeface="굴림"/>
        <a:ea typeface="굴림"/>
        <a:cs typeface="+mn-cs"/>
      </a:defRPr>
    </a:lvl7pPr>
    <a:lvl8pPr marL="3200400" algn="l" defTabSz="914400" rtl="0" eaLnBrk="1" latinLnBrk="1" hangingPunct="1">
      <a:defRPr kumimoji="1" sz="1000" b="1" kern="1200">
        <a:solidFill>
          <a:schemeClr val="tx1"/>
        </a:solidFill>
        <a:latin typeface="굴림"/>
        <a:ea typeface="굴림"/>
        <a:cs typeface="+mn-cs"/>
      </a:defRPr>
    </a:lvl8pPr>
    <a:lvl9pPr marL="3657600" algn="l" defTabSz="914400" rtl="0" eaLnBrk="1" latinLnBrk="1" hangingPunct="1">
      <a:defRPr kumimoji="1" sz="1000" b="1" kern="1200">
        <a:solidFill>
          <a:schemeClr val="tx1"/>
        </a:solidFill>
        <a:latin typeface="굴림"/>
        <a:ea typeface="굴림"/>
        <a:cs typeface="+mn-cs"/>
      </a:defRPr>
    </a:lvl9pPr>
  </p:defaultTextStyle>
</p:presentation>
</file>

<file path=ppt/commentAuthors.xml><?xml version="1.0" encoding="utf-8"?>
<p:cmAuthorLs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mAuthor id="1" name="SNU" initials="S" lastIdx="3" clrIdx="0"/>
</p:cmAuthorLst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howOutlineIcons="0">
    <p:restoredLeft sz="8953"/>
    <p:restoredTop sz="93015"/>
  </p:normalViewPr>
  <p:slideViewPr>
    <p:cSldViewPr>
      <p:cViewPr>
        <p:scale>
          <a:sx n="80" d="100"/>
          <a:sy n="80" d="100"/>
        </p:scale>
        <p:origin x="924" y="96"/>
      </p:cViewPr>
      <p:guideLst>
        <p:guide orient="horz" pos="2158"/>
        <p:guide pos="3117"/>
      </p:guideLst>
    </p:cSldViewPr>
  </p:slideViewPr>
  <p:outlineViewPr>
    <p:cViewPr>
      <p:scale>
        <a:sx n="33" d="100"/>
        <a:sy n="33" d="100"/>
      </p:scale>
      <p:origin x="0" y="71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066" y="78"/>
      </p:cViewPr>
    </p:cSldViewPr>
  </p:notesViewPr>
  <p:gridSpacing cx="36868100" cy="368681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commentAuthors" Target="commentAuthors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handoutMaster" Target="handoutMasters/handoutMaster1.xml"  /><Relationship Id="rId4" Type="http://schemas.openxmlformats.org/officeDocument/2006/relationships/slide" Target="slides/slide1.xml"  /><Relationship Id="rId5" Type="http://schemas.openxmlformats.org/officeDocument/2006/relationships/slide" Target="slides/slide2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handoutMasters/_rels/handout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handoutMasters/handoutMaster1.xml><?xml version="1.0" encoding="utf-8"?>
<p:handout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 idx="0"/>
          </p:nvPr>
        </p:nvSpPr>
        <p:spPr>
          <a:xfrm>
            <a:off x="0" y="0"/>
            <a:ext cx="2969921" cy="5238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240" tIns="43622" rIns="87240" bIns="43622" anchor="t" anchorCtr="0"/>
          <a:lstStyle>
            <a:lvl1pPr defTabSz="873195" latinLnBrk="0">
              <a:lnSpc>
                <a:spcPct val="100000"/>
              </a:lnSpc>
              <a:spcBef>
                <a:spcPct val="0"/>
              </a:spcBef>
              <a:defRPr sz="1100" b="0">
                <a:latin typeface="Times New Roman"/>
                <a:ea typeface="굴림체"/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/>
            </a:r>
            <a:endParaRPr lang="en-US" altLang="ko-KR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63497" y="0"/>
            <a:ext cx="2896811" cy="52389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240" tIns="43622" rIns="87240" bIns="43622" anchor="t" anchorCtr="0"/>
          <a:lstStyle>
            <a:lvl1pPr algn="r" defTabSz="873195" latinLnBrk="0">
              <a:lnSpc>
                <a:spcPct val="100000"/>
              </a:lnSpc>
              <a:spcBef>
                <a:spcPct val="0"/>
              </a:spcBef>
              <a:defRPr sz="1100" b="0">
                <a:latin typeface="Times New Roman"/>
                <a:ea typeface="굴림체"/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/>
            </a:r>
            <a:endParaRPr lang="en-US" altLang="ko-KR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0" y="9428510"/>
            <a:ext cx="2969921" cy="5238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240" tIns="43622" rIns="87240" bIns="43622" anchor="b" anchorCtr="0"/>
          <a:lstStyle>
            <a:lvl1pPr defTabSz="873195" latinLnBrk="0">
              <a:lnSpc>
                <a:spcPct val="100000"/>
              </a:lnSpc>
              <a:spcBef>
                <a:spcPct val="0"/>
              </a:spcBef>
              <a:defRPr sz="1100" b="0">
                <a:latin typeface="Times New Roman"/>
                <a:ea typeface="굴림체"/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/>
            </a:r>
            <a:endParaRPr lang="en-US" altLang="ko-KR"/>
          </a:p>
        </p:txBody>
      </p:sp>
      <p:sp>
        <p:nvSpPr>
          <p:cNvPr id="161797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63497" y="9428510"/>
            <a:ext cx="2896811" cy="5238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7240" tIns="43622" rIns="87240" bIns="43622" anchor="b" anchorCtr="0"/>
          <a:lstStyle>
            <a:lvl1pPr algn="r" defTabSz="873195" latinLnBrk="0">
              <a:lnSpc>
                <a:spcPct val="100000"/>
              </a:lnSpc>
              <a:spcBef>
                <a:spcPct val="0"/>
              </a:spcBef>
              <a:defRPr sz="1100" b="0">
                <a:latin typeface="Times New Roman"/>
                <a:ea typeface="굴림체"/>
              </a:defRPr>
            </a:lvl1pPr>
          </a:lstStyle>
          <a:p>
            <a:pPr lvl="0">
              <a:defRPr lang="ko-KR" altLang="en-US"/>
            </a:pPr>
            <a:fld id="{3DE26C2A-09E5-447E-9EC2-6734F8B1FE38}" type="slidenum">
              <a:rPr lang="en-US" altLang="ko-KR"/>
              <a:pPr lvl="0">
                <a:defRPr lang="ko-KR" altLang="en-US"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 idx="0"/>
          </p:nvPr>
        </p:nvSpPr>
        <p:spPr>
          <a:xfrm>
            <a:off x="0" y="0"/>
            <a:ext cx="2947176" cy="4981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08" tIns="44555" rIns="89108" bIns="44555" anchor="t" anchorCtr="0"/>
          <a:lstStyle>
            <a:lvl1pPr defTabSz="890983">
              <a:lnSpc>
                <a:spcPct val="100000"/>
              </a:lnSpc>
              <a:spcBef>
                <a:spcPct val="0"/>
              </a:spcBef>
              <a:defRPr sz="1100" b="0">
                <a:latin typeface="Times New Roman"/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/>
            </a:r>
            <a:endParaRPr lang="en-US" altLang="ko-KR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50500" y="0"/>
            <a:ext cx="2947176" cy="4981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08" tIns="44555" rIns="89108" bIns="44555" anchor="t" anchorCtr="0"/>
          <a:lstStyle>
            <a:lvl1pPr algn="r" defTabSz="890983">
              <a:lnSpc>
                <a:spcPct val="100000"/>
              </a:lnSpc>
              <a:spcBef>
                <a:spcPct val="0"/>
              </a:spcBef>
              <a:defRPr sz="1100" b="0">
                <a:latin typeface="Times New Roman"/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/>
            </a:r>
            <a:endParaRPr lang="en-US" altLang="ko-KR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709613" y="744538"/>
            <a:ext cx="537845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  <a:effectLst/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906574" y="4715061"/>
            <a:ext cx="4984528" cy="446842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08" tIns="44555" rIns="89108" bIns="44555" anchor="t" anchorCtr="0"/>
          <a:lstStyle/>
          <a:p>
            <a:pPr lvl="0">
              <a:defRPr lang="ko-KR" altLang="en-US"/>
            </a:pPr>
            <a:r>
              <a:rPr lang="ko-KR" altLang="en-US"/>
              <a:t>마스터 문자열 유형을 편집하려면 누르십시오</a:t>
            </a:r>
            <a:r>
              <a:rPr lang="en-US" altLang="ko-KR"/>
              <a:t>.</a:t>
            </a:r>
            <a:endParaRPr lang="en-US" altLang="ko-KR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세째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네째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430121"/>
            <a:ext cx="2947176" cy="4981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08" tIns="44555" rIns="89108" bIns="44555" anchor="b" anchorCtr="0"/>
          <a:lstStyle>
            <a:lvl1pPr defTabSz="890983">
              <a:lnSpc>
                <a:spcPct val="100000"/>
              </a:lnSpc>
              <a:spcBef>
                <a:spcPct val="0"/>
              </a:spcBef>
              <a:defRPr sz="1100" b="0">
                <a:latin typeface="Times New Roman"/>
              </a:defRPr>
            </a:lvl1pPr>
          </a:lstStyle>
          <a:p>
            <a:pPr lvl="0">
              <a:defRPr lang="ko-KR" altLang="en-US"/>
            </a:pPr>
            <a:r>
              <a:rPr lang="en-US" altLang="ko-KR"/>
              <a:t/>
            </a:r>
            <a:endParaRPr lang="en-US" altLang="ko-KR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50500" y="9430121"/>
            <a:ext cx="2947176" cy="49810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108" tIns="44555" rIns="89108" bIns="44555" anchor="b" anchorCtr="0"/>
          <a:lstStyle>
            <a:lvl1pPr algn="r" defTabSz="890983">
              <a:lnSpc>
                <a:spcPct val="100000"/>
              </a:lnSpc>
              <a:spcBef>
                <a:spcPct val="0"/>
              </a:spcBef>
              <a:defRPr sz="1100" b="0">
                <a:latin typeface="Times New Roman"/>
              </a:defRPr>
            </a:lvl1pPr>
          </a:lstStyle>
          <a:p>
            <a:pPr lvl="0">
              <a:defRPr lang="ko-KR" altLang="en-US"/>
            </a:pPr>
            <a:fld id="{8BBECBB9-64CE-4807-8765-D0795AD6186D}" type="slidenum">
              <a:rPr lang="en-US" altLang="ko-KR"/>
              <a:pPr lvl="0">
                <a:defRPr lang="ko-KR" altLang="en-US"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굴림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굴림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굴림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굴림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굴림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233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662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slideLayout" Target="../slideLayouts/slideLayout2.xml"  /><Relationship Id="rId3" Type="http://schemas.openxmlformats.org/officeDocument/2006/relationships/theme" Target="../theme/theme1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9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tx2"/>
          </a:solidFill>
          <a:latin typeface="Times New Roman" pitchFamily="18" charset="0"/>
          <a:ea typeface="굴림" pitchFamily="50" charset="-127"/>
        </a:defRPr>
      </a:lvl2pPr>
      <a:lvl3pPr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tx2"/>
          </a:solidFill>
          <a:latin typeface="Times New Roman" pitchFamily="18" charset="0"/>
          <a:ea typeface="굴림" pitchFamily="50" charset="-127"/>
        </a:defRPr>
      </a:lvl3pPr>
      <a:lvl4pPr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tx2"/>
          </a:solidFill>
          <a:latin typeface="Times New Roman" pitchFamily="18" charset="0"/>
          <a:ea typeface="굴림" pitchFamily="50" charset="-127"/>
        </a:defRPr>
      </a:lvl4pPr>
      <a:lvl5pPr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tx2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tx2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tx2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tx2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1600" b="1">
          <a:solidFill>
            <a:schemeClr val="tx2"/>
          </a:solidFill>
          <a:latin typeface="Times New Roman" pitchFamily="18" charset="0"/>
          <a:ea typeface="굴림" pitchFamily="50" charset="-127"/>
        </a:defRPr>
      </a:lvl9pPr>
    </p:titleStyle>
    <p:bodyStyle>
      <a:lvl1pPr algn="l" rtl="0" fontAlgn="base" latinLnBrk="1">
        <a:spcBef>
          <a:spcPct val="20000"/>
        </a:spcBef>
        <a:spcAft>
          <a:spcPct val="0"/>
        </a:spcAft>
        <a:defRPr kumimoji="1" sz="1600" b="1">
          <a:solidFill>
            <a:srgbClr val="CC3300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100000"/>
        </a:spcBef>
        <a:spcAft>
          <a:spcPct val="0"/>
        </a:spcAft>
        <a:buClr>
          <a:srgbClr val="FF3300"/>
        </a:buClr>
        <a:buSzPct val="90000"/>
        <a:buFont typeface="Wingdings" pitchFamily="2" charset="2"/>
        <a:buChar char="q"/>
        <a:defRPr kumimoji="1" b="1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70000"/>
        </a:spcBef>
        <a:spcAft>
          <a:spcPct val="0"/>
        </a:spcAft>
        <a:buClr>
          <a:srgbClr val="3399FF"/>
        </a:buClr>
        <a:buFont typeface="Wingdings" pitchFamily="2" charset="2"/>
        <a:buChar char="Ø"/>
        <a:defRPr kumimoji="1"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50000"/>
        </a:spcBef>
        <a:spcAft>
          <a:spcPct val="0"/>
        </a:spcAft>
        <a:buClr>
          <a:srgbClr val="FF3300"/>
        </a:buClr>
        <a:buFont typeface="Wingdings" pitchFamily="2" charset="2"/>
        <a:buChar char="§"/>
        <a:defRPr kumimoji="1"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50000"/>
        </a:spcBef>
        <a:spcAft>
          <a:spcPct val="0"/>
        </a:spcAft>
        <a:buChar char="»"/>
        <a:defRPr kumimoji="1" sz="12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50000"/>
        </a:spcBef>
        <a:spcAft>
          <a:spcPct val="0"/>
        </a:spcAft>
        <a:buChar char="»"/>
        <a:defRPr kumimoji="1" sz="1200"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50000"/>
        </a:spcBef>
        <a:spcAft>
          <a:spcPct val="0"/>
        </a:spcAft>
        <a:buChar char="»"/>
        <a:defRPr kumimoji="1" sz="1200"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50000"/>
        </a:spcBef>
        <a:spcAft>
          <a:spcPct val="0"/>
        </a:spcAft>
        <a:buChar char="»"/>
        <a:defRPr kumimoji="1" sz="1200"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50000"/>
        </a:spcBef>
        <a:spcAft>
          <a:spcPct val="0"/>
        </a:spcAft>
        <a:buChar char="»"/>
        <a:defRPr kumimoji="1" sz="12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png"  /><Relationship Id="rId3" Type="http://schemas.openxmlformats.org/officeDocument/2006/relationships/image" Target="../media/image3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png"  /><Relationship Id="rId3" Type="http://schemas.openxmlformats.org/officeDocument/2006/relationships/image" Target="../media/image5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png"  /><Relationship Id="rId3" Type="http://schemas.openxmlformats.org/officeDocument/2006/relationships/image" Target="../media/image7.pn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8.png"  /><Relationship Id="rId3" Type="http://schemas.openxmlformats.org/officeDocument/2006/relationships/image" Target="../media/image7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9.png"  /><Relationship Id="rId3" Type="http://schemas.openxmlformats.org/officeDocument/2006/relationships/image" Target="../media/image10.jpe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 flip="none" rotWithShape="1">
          <a:gsLst>
            <a:gs pos="100000">
              <a:schemeClr val="tx2">
                <a:lumMod val="20000"/>
                <a:lumOff val="80000"/>
              </a:schemeClr>
            </a:gs>
            <a:gs pos="0">
              <a:schemeClr val="bg1"/>
            </a:gs>
          </a:gsLst>
          <a:path path="circle">
            <a:fillToRect l="50000" t="50000" r="50000" b="50000"/>
          </a:path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0" name="Rectangle 2"/>
          <p:cNvSpPr>
            <a:spLocks noChangeArrowheads="1"/>
          </p:cNvSpPr>
          <p:nvPr/>
        </p:nvSpPr>
        <p:spPr>
          <a:xfrm>
            <a:off x="1853762" y="1248954"/>
            <a:ext cx="6172638" cy="52034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 lang="ko-KR" altLang="en-US"/>
            </a:pPr>
            <a:r>
              <a:rPr lang="ko-KR" altLang="en-US" sz="2800">
                <a:latin typeface="HY헤드라인M"/>
                <a:ea typeface="HY헤드라인M"/>
              </a:rPr>
              <a:t>시설물 고장 민원접수 매뉴얼(포털, 앱)</a:t>
            </a:r>
            <a:endParaRPr lang="ko-KR" altLang="en-US" sz="2800">
              <a:latin typeface="HY헤드라인M"/>
              <a:ea typeface="HY헤드라인M"/>
            </a:endParaRPr>
          </a:p>
        </p:txBody>
      </p:sp>
      <p:sp>
        <p:nvSpPr>
          <p:cNvPr id="913412" name="Rectangle 4"/>
          <p:cNvSpPr>
            <a:spLocks noChangeArrowheads="1"/>
          </p:cNvSpPr>
          <p:nvPr/>
        </p:nvSpPr>
        <p:spPr>
          <a:xfrm>
            <a:off x="3463219" y="5769260"/>
            <a:ext cx="2764965" cy="39602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defRPr lang="ko-KR" altLang="en-US"/>
            </a:pPr>
            <a:r>
              <a:rPr lang="ko-KR" altLang="en-US" sz="2000">
                <a:latin typeface="HY헤드라인M"/>
                <a:ea typeface="HY헤드라인M"/>
              </a:rPr>
              <a:t>시설관리국 시설지원과</a:t>
            </a:r>
            <a:endParaRPr lang="en-US" altLang="ko-KR" sz="2000">
              <a:latin typeface="HY헤드라인M"/>
              <a:ea typeface="HY헤드라인M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>
          <a:xfrm>
            <a:off x="4247964" y="4689140"/>
            <a:ext cx="1090042" cy="36704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defRPr lang="ko-KR" altLang="en-US"/>
            </a:pPr>
            <a:r>
              <a:rPr lang="en-US" altLang="ko-KR" sz="1800">
                <a:latin typeface="HY헤드라인M"/>
                <a:ea typeface="HY헤드라인M"/>
              </a:rPr>
              <a:t>2019.  5.</a:t>
            </a:r>
            <a:endParaRPr lang="en-US" altLang="ko-KR" sz="1800">
              <a:latin typeface="HY헤드라인M"/>
              <a:ea typeface="HY헤드라인M"/>
            </a:endParaRPr>
          </a:p>
        </p:txBody>
      </p:sp>
      <p:pic>
        <p:nvPicPr>
          <p:cNvPr id="1025" name="_x380799088" descr="EMB000035401c6f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4319972" y="3068960"/>
            <a:ext cx="942511" cy="972108"/>
          </a:xfrm>
          <a:prstGeom prst="rect">
            <a:avLst/>
          </a:prstGeom>
          <a:noFill/>
        </p:spPr>
      </p:pic>
      <p:cxnSp>
        <p:nvCxnSpPr>
          <p:cNvPr id="6" name="직선 연결선 5"/>
          <p:cNvCxnSpPr/>
          <p:nvPr/>
        </p:nvCxnSpPr>
        <p:spPr>
          <a:xfrm>
            <a:off x="643929" y="1140942"/>
            <a:ext cx="8430352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643929" y="1916832"/>
            <a:ext cx="8417591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 flip="none" rotWithShape="1">
          <a:gsLst>
            <a:gs pos="32000">
              <a:srgbClr val="002060"/>
            </a:gs>
            <a:gs pos="34000">
              <a:schemeClr val="tx2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460" y="1075383"/>
            <a:ext cx="3096344" cy="7515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000">
                <a:solidFill>
                  <a:schemeClr val="bg1"/>
                </a:solidFill>
                <a:latin typeface="HY헤드라인M"/>
                <a:ea typeface="HY헤드라인M"/>
              </a:rPr>
              <a:t>목  차</a:t>
            </a:r>
            <a:endParaRPr lang="ko-KR" altLang="en-US" sz="4000">
              <a:solidFill>
                <a:schemeClr val="bg1"/>
              </a:solidFill>
              <a:latin typeface="HY헤드라인M"/>
              <a:ea typeface="HY헤드라인M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3618846" y="1910626"/>
            <a:ext cx="5762646" cy="4020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228600" indent="-228600">
              <a:buAutoNum type="arabicPeriod"/>
              <a:defRPr lang="ko-KR" altLang="en-US"/>
            </a:pPr>
            <a:r>
              <a:rPr lang="ko-KR" altLang="en-US" sz="1900">
                <a:solidFill>
                  <a:srgbClr val="002060"/>
                </a:solidFill>
                <a:latin typeface="HY헤드라인M"/>
                <a:ea typeface="HY헤드라인M"/>
              </a:rPr>
              <a:t> 서울대학교 포털 </a:t>
            </a:r>
            <a:r>
              <a:rPr lang="en-US" altLang="ko-KR" sz="1900">
                <a:solidFill>
                  <a:srgbClr val="002060"/>
                </a:solidFill>
                <a:latin typeface="HY헤드라인M"/>
                <a:ea typeface="HY헤드라인M"/>
              </a:rPr>
              <a:t>『my SNU』</a:t>
            </a:r>
            <a:r>
              <a:rPr lang="ko-KR" altLang="en-US" sz="1900">
                <a:solidFill>
                  <a:srgbClr val="002060"/>
                </a:solidFill>
                <a:latin typeface="HY헤드라인M"/>
                <a:ea typeface="HY헤드라인M"/>
              </a:rPr>
              <a:t>를 통한 민원접수</a:t>
            </a:r>
            <a:endParaRPr lang="ko-KR" altLang="en-US" sz="1900">
              <a:solidFill>
                <a:srgbClr val="002060"/>
              </a:solidFill>
              <a:latin typeface="HY헤드라인M"/>
              <a:ea typeface="HY헤드라인M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618844" y="3967050"/>
            <a:ext cx="6158691" cy="4030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900">
                <a:solidFill>
                  <a:srgbClr val="002060"/>
                </a:solidFill>
                <a:latin typeface="HY헤드라인M"/>
                <a:ea typeface="HY헤드라인M"/>
              </a:rPr>
              <a:t>3. 『</a:t>
            </a:r>
            <a:r>
              <a:rPr lang="ko-KR" altLang="en-US" sz="1900">
                <a:solidFill>
                  <a:srgbClr val="002060"/>
                </a:solidFill>
                <a:latin typeface="HY헤드라인M"/>
                <a:ea typeface="HY헤드라인M"/>
              </a:rPr>
              <a:t>서울대 캠퍼스 맵</a:t>
            </a:r>
            <a:r>
              <a:rPr lang="en-US" altLang="ko-KR" sz="1900">
                <a:solidFill>
                  <a:srgbClr val="002060"/>
                </a:solidFill>
                <a:latin typeface="HY헤드라인M"/>
                <a:ea typeface="HY헤드라인M"/>
              </a:rPr>
              <a:t>』 </a:t>
            </a:r>
            <a:r>
              <a:rPr lang="ko-KR" altLang="en-US" sz="1900">
                <a:solidFill>
                  <a:srgbClr val="002060"/>
                </a:solidFill>
                <a:latin typeface="HY헤드라인M"/>
                <a:ea typeface="HY헤드라인M"/>
              </a:rPr>
              <a:t>어플리케이션을 통한 민원접수</a:t>
            </a:r>
            <a:endParaRPr lang="en-US" altLang="ko-KR" sz="1900">
              <a:solidFill>
                <a:srgbClr val="002060"/>
              </a:solidFill>
              <a:latin typeface="HY헤드라인M"/>
              <a:ea typeface="HY헤드라인M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618846" y="2938838"/>
            <a:ext cx="5978669" cy="4025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900">
                <a:solidFill>
                  <a:srgbClr val="002060"/>
                </a:solidFill>
                <a:latin typeface="HY헤드라인M"/>
                <a:ea typeface="HY헤드라인M"/>
              </a:rPr>
              <a:t>2. 『</a:t>
            </a:r>
            <a:r>
              <a:rPr lang="ko-KR" altLang="en-US" sz="1900">
                <a:solidFill>
                  <a:srgbClr val="002060"/>
                </a:solidFill>
                <a:latin typeface="HY헤드라인M"/>
                <a:ea typeface="HY헤드라인M"/>
              </a:rPr>
              <a:t>서울대학교</a:t>
            </a:r>
            <a:r>
              <a:rPr lang="en-US" altLang="ko-KR" sz="1900">
                <a:solidFill>
                  <a:srgbClr val="002060"/>
                </a:solidFill>
                <a:latin typeface="HY헤드라인M"/>
                <a:ea typeface="HY헤드라인M"/>
              </a:rPr>
              <a:t>』 </a:t>
            </a:r>
            <a:r>
              <a:rPr lang="ko-KR" altLang="en-US" sz="1900">
                <a:solidFill>
                  <a:srgbClr val="002060"/>
                </a:solidFill>
                <a:latin typeface="HY헤드라인M"/>
                <a:ea typeface="HY헤드라인M"/>
              </a:rPr>
              <a:t>공식 어플리케이션을 통한 민원접수</a:t>
            </a:r>
            <a:r>
              <a:rPr lang="en-US" altLang="ko-KR" sz="1900">
                <a:solidFill>
                  <a:srgbClr val="002060"/>
                </a:solidFill>
                <a:latin typeface="HY헤드라인M"/>
                <a:ea typeface="HY헤드라인M"/>
              </a:rPr>
              <a:t> </a:t>
            </a:r>
            <a:endParaRPr lang="en-US" altLang="ko-KR" sz="1900">
              <a:solidFill>
                <a:srgbClr val="002060"/>
              </a:solidFill>
              <a:latin typeface="HY헤드라인M"/>
              <a:ea typeface="HY헤드라인M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618843" y="4995261"/>
            <a:ext cx="6158692" cy="4035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 sz="1900">
                <a:solidFill>
                  <a:srgbClr val="002060"/>
                </a:solidFill>
                <a:latin typeface="HY헤드라인M"/>
                <a:ea typeface="HY헤드라인M"/>
              </a:rPr>
              <a:t>4. </a:t>
            </a:r>
            <a:r>
              <a:rPr lang="ko-KR" altLang="en-US" sz="1900">
                <a:solidFill>
                  <a:srgbClr val="002060"/>
                </a:solidFill>
                <a:latin typeface="HY헤드라인M"/>
                <a:ea typeface="HY헤드라인M"/>
              </a:rPr>
              <a:t> 시설고장신고 양식 작성방법</a:t>
            </a:r>
            <a:endParaRPr lang="ko-KR" altLang="en-US" sz="1900">
              <a:solidFill>
                <a:srgbClr val="002060"/>
              </a:solidFill>
              <a:latin typeface="HY헤드라인M"/>
              <a:ea typeface="HY헤드라인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82970" y="6633356"/>
            <a:ext cx="540060" cy="260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/>
              <a:t>- 1 -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2"/>
          <a:srcRect r="17310" b="29960"/>
          <a:stretch>
            <a:fillRect/>
          </a:stretch>
        </p:blipFill>
        <p:spPr>
          <a:xfrm>
            <a:off x="152401" y="655001"/>
            <a:ext cx="4512816" cy="5579725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603180" name="Rectangle 1068"/>
          <p:cNvSpPr>
            <a:spLocks noGrp="1" noChangeArrowheads="1"/>
          </p:cNvSpPr>
          <p:nvPr>
            <p:ph type="title" idx="4294967295"/>
          </p:nvPr>
        </p:nvSpPr>
        <p:spPr>
          <a:xfrm>
            <a:off x="152401" y="152400"/>
            <a:ext cx="4698918" cy="381000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rgbClr val="002060"/>
                </a:solidFill>
                <a:latin typeface="HY헤드라인M"/>
                <a:ea typeface="HY헤드라인M"/>
              </a:rPr>
              <a:t>1. </a:t>
            </a:r>
            <a:r>
              <a:rPr lang="ko-KR" altLang="en-US">
                <a:solidFill>
                  <a:srgbClr val="002060"/>
                </a:solidFill>
                <a:latin typeface="HY헤드라인M"/>
                <a:ea typeface="HY헤드라인M"/>
              </a:rPr>
              <a:t>서울대학교 포털 </a:t>
            </a:r>
            <a:r>
              <a:rPr lang="en-US" altLang="ko-KR">
                <a:solidFill>
                  <a:srgbClr val="002060"/>
                </a:solidFill>
                <a:latin typeface="HY헤드라인M"/>
                <a:ea typeface="HY헤드라인M"/>
              </a:rPr>
              <a:t>『my SNU』</a:t>
            </a:r>
            <a:r>
              <a:rPr lang="ko-KR" altLang="en-US">
                <a:solidFill>
                  <a:srgbClr val="002060"/>
                </a:solidFill>
                <a:latin typeface="HY헤드라인M"/>
                <a:ea typeface="HY헤드라인M"/>
              </a:rPr>
              <a:t>를 통한 민원접수</a:t>
            </a:r>
            <a:endParaRPr lang="ko-KR" altLang="en-US">
              <a:solidFill>
                <a:srgbClr val="002060"/>
              </a:solidFill>
              <a:latin typeface="HY헤드라인M"/>
              <a:ea typeface="HY헤드라인M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36776" y="260648"/>
            <a:ext cx="1008112" cy="2727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0" y="533400"/>
            <a:ext cx="9906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4688285" y="693591"/>
            <a:ext cx="4945235" cy="3522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600">
                <a:solidFill>
                  <a:srgbClr val="002060"/>
                </a:solidFill>
                <a:latin typeface="HY헤드라인M"/>
                <a:ea typeface="HY헤드라인M"/>
              </a:rPr>
              <a:t>○ 민원 접수 처리 절차</a:t>
            </a:r>
            <a:r>
              <a:rPr lang="en-US" altLang="ko-KR" sz="1600">
                <a:solidFill>
                  <a:srgbClr val="002060"/>
                </a:solidFill>
                <a:latin typeface="HY헤드라인M"/>
                <a:ea typeface="HY헤드라인M"/>
              </a:rPr>
              <a:t>(</a:t>
            </a:r>
            <a:r>
              <a:rPr lang="ko-KR" altLang="en-US" sz="1600">
                <a:solidFill>
                  <a:srgbClr val="002060"/>
                </a:solidFill>
                <a:latin typeface="HY헤드라인M"/>
                <a:ea typeface="HY헤드라인M"/>
              </a:rPr>
              <a:t>포털 마이스누</a:t>
            </a:r>
            <a:r>
              <a:rPr lang="en-US" altLang="ko-KR" sz="1600">
                <a:solidFill>
                  <a:srgbClr val="002060"/>
                </a:solidFill>
                <a:latin typeface="HY헤드라인M"/>
                <a:ea typeface="HY헤드라인M"/>
              </a:rPr>
              <a:t> </a:t>
            </a:r>
            <a:r>
              <a:rPr lang="ko-KR" altLang="en-US" sz="1600">
                <a:solidFill>
                  <a:srgbClr val="002060"/>
                </a:solidFill>
                <a:latin typeface="HY헤드라인M"/>
                <a:ea typeface="HY헤드라인M"/>
              </a:rPr>
              <a:t>이용</a:t>
            </a:r>
            <a:r>
              <a:rPr lang="en-US" altLang="ko-KR" sz="1600">
                <a:solidFill>
                  <a:srgbClr val="002060"/>
                </a:solidFill>
                <a:latin typeface="HY헤드라인M"/>
                <a:ea typeface="HY헤드라인M"/>
              </a:rPr>
              <a:t>)</a:t>
            </a:r>
            <a:endParaRPr lang="en-US" altLang="ko-KR" sz="1600">
              <a:solidFill>
                <a:srgbClr val="002060"/>
              </a:solidFill>
              <a:latin typeface="HY헤드라인M"/>
              <a:ea typeface="HY헤드라인M"/>
            </a:endParaRPr>
          </a:p>
        </p:txBody>
      </p:sp>
      <p:grpSp>
        <p:nvGrpSpPr>
          <p:cNvPr id="38" name="그룹 37"/>
          <p:cNvGrpSpPr/>
          <p:nvPr/>
        </p:nvGrpSpPr>
        <p:grpSpPr>
          <a:xfrm rot="0">
            <a:off x="5493061" y="3483108"/>
            <a:ext cx="3312367" cy="357533"/>
            <a:chOff x="5838098" y="4204966"/>
            <a:chExt cx="2082235" cy="357533"/>
          </a:xfrm>
        </p:grpSpPr>
        <p:pic>
          <p:nvPicPr>
            <p:cNvPr id="48" name="그림 47"/>
            <p:cNvPicPr>
              <a:picLocks noChangeAspect="1"/>
            </p:cNvPicPr>
            <p:nvPr/>
          </p:nvPicPr>
          <p:blipFill rotWithShape="1">
            <a:blip r:embed="rId3"/>
            <a:stretch>
              <a:fillRect/>
            </a:stretch>
          </p:blipFill>
          <p:spPr>
            <a:xfrm>
              <a:off x="6030578" y="4220164"/>
              <a:ext cx="1188132" cy="324960"/>
            </a:xfrm>
            <a:prstGeom prst="rect">
              <a:avLst/>
            </a:prstGeom>
            <a:effectLst>
              <a:softEdge rad="12700"/>
            </a:effectLst>
          </p:spPr>
        </p:pic>
        <p:sp>
          <p:nvSpPr>
            <p:cNvPr id="55" name="직사각형 54"/>
            <p:cNvSpPr/>
            <p:nvPr/>
          </p:nvSpPr>
          <p:spPr>
            <a:xfrm>
              <a:off x="5838098" y="4204966"/>
              <a:ext cx="2082234" cy="357533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>
              <a:spAutoFit/>
            </a:bodyPr>
            <a:lstStyle/>
            <a:p>
              <a:pPr algn="ctr">
                <a:defRPr lang="ko-KR" altLang="en-US"/>
              </a:pPr>
              <a:r>
                <a:rPr lang="ko-KR" altLang="en-US" sz="1600">
                  <a:solidFill>
                    <a:srgbClr val="002060"/>
                  </a:solidFill>
                  <a:latin typeface="맑은 고딕"/>
                  <a:ea typeface="맑은 고딕"/>
                </a:rPr>
                <a:t>                           클릭 </a:t>
              </a:r>
              <a:endParaRPr lang="ko-KR" altLang="en-US" sz="1600">
                <a:solidFill>
                  <a:srgbClr val="002060"/>
                </a:solidFill>
                <a:latin typeface="맑은 고딕"/>
                <a:ea typeface="맑은 고딕"/>
              </a:endParaRPr>
            </a:p>
          </p:txBody>
        </p:sp>
      </p:grpSp>
      <p:sp>
        <p:nvSpPr>
          <p:cNvPr id="57" name="직사각형 56"/>
          <p:cNvSpPr/>
          <p:nvPr/>
        </p:nvSpPr>
        <p:spPr>
          <a:xfrm>
            <a:off x="5493060" y="1844824"/>
            <a:ext cx="3312368" cy="35773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포털 마이스누</a:t>
            </a:r>
            <a:r>
              <a:rPr lang="en-US" altLang="ko-KR" sz="1600">
                <a:solidFill>
                  <a:srgbClr val="002060"/>
                </a:solidFill>
                <a:latin typeface="맑은 고딕"/>
                <a:ea typeface="맑은 고딕"/>
              </a:rPr>
              <a:t>(my.snu.ac.kr) </a:t>
            </a: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접속</a:t>
            </a:r>
            <a:endParaRPr lang="ko-KR" altLang="en-US" sz="160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68" name="아래쪽 화살표 67"/>
          <p:cNvSpPr/>
          <p:nvPr/>
        </p:nvSpPr>
        <p:spPr>
          <a:xfrm>
            <a:off x="6979645" y="2680817"/>
            <a:ext cx="303201" cy="324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>
            <a:solidFill>
              <a:srgbClr val="002060"/>
            </a:solidFill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682970" y="6633356"/>
            <a:ext cx="5400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/>
              <a:t>- 2 -</a:t>
            </a:r>
            <a:endParaRPr lang="ko-KR" altLang="en-US"/>
          </a:p>
        </p:txBody>
      </p:sp>
      <p:sp>
        <p:nvSpPr>
          <p:cNvPr id="603181" name=""/>
          <p:cNvSpPr/>
          <p:nvPr/>
        </p:nvSpPr>
        <p:spPr>
          <a:xfrm>
            <a:off x="2267744" y="5625244"/>
            <a:ext cx="972108" cy="432048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anchor="ctr" anchorCtr="0">
            <a:spAutoFit/>
          </a:bodyPr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603190" name="아래쪽 화살표 68"/>
          <p:cNvSpPr/>
          <p:nvPr/>
        </p:nvSpPr>
        <p:spPr>
          <a:xfrm>
            <a:off x="6969224" y="4318896"/>
            <a:ext cx="303201" cy="324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>
            <a:solidFill>
              <a:srgbClr val="002060"/>
            </a:solidFill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871876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603191" name=""/>
          <p:cNvSpPr txBox="1"/>
          <p:nvPr/>
        </p:nvSpPr>
        <p:spPr>
          <a:xfrm>
            <a:off x="5493060" y="3861048"/>
            <a:ext cx="3060340" cy="432048"/>
          </a:xfrm>
          <a:prstGeom prst="rect">
            <a:avLst/>
          </a:prstGeom>
        </p:spPr>
        <p:txBody>
          <a:bodyPr wrap="square"/>
          <a:p>
            <a:pPr lvl="0">
              <a:defRPr lang="ko-KR" altLang="en-US"/>
            </a:pPr>
            <a:r>
              <a:rPr lang="ko-KR" altLang="en-US" sz="1400">
                <a:solidFill>
                  <a:srgbClr val="002060"/>
                </a:solidFill>
                <a:latin typeface="맑은 고딕"/>
                <a:ea typeface="맑은 고딕"/>
              </a:rPr>
              <a:t>※ 하단 </a:t>
            </a:r>
            <a:r>
              <a:rPr lang="en-US" altLang="ko-KR" sz="1400">
                <a:solidFill>
                  <a:srgbClr val="002060"/>
                </a:solidFill>
                <a:latin typeface="맑은 고딕"/>
                <a:ea typeface="맑은 고딕"/>
              </a:rPr>
              <a:t>『</a:t>
            </a:r>
            <a:r>
              <a:rPr lang="ko-KR" altLang="en-US" sz="1400">
                <a:solidFill>
                  <a:srgbClr val="002060"/>
                </a:solidFill>
                <a:latin typeface="맑은 고딕"/>
                <a:ea typeface="맑은 고딕"/>
              </a:rPr>
              <a:t>편의서비스</a:t>
            </a:r>
            <a:r>
              <a:rPr lang="en-US" altLang="ko-KR" sz="1400">
                <a:solidFill>
                  <a:srgbClr val="002060"/>
                </a:solidFill>
                <a:latin typeface="맑은 고딕"/>
                <a:ea typeface="맑은 고딕"/>
              </a:rPr>
              <a:t>』 </a:t>
            </a:r>
            <a:r>
              <a:rPr lang="ko-KR" altLang="en-US" sz="1400">
                <a:solidFill>
                  <a:srgbClr val="002060"/>
                </a:solidFill>
                <a:latin typeface="맑은 고딕"/>
                <a:ea typeface="맑은 고딕"/>
              </a:rPr>
              <a:t>메뉴에 위치</a:t>
            </a:r>
            <a:endParaRPr lang="ko-KR" altLang="en-US" sz="140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603194" name="직사각형 54"/>
          <p:cNvSpPr/>
          <p:nvPr/>
        </p:nvSpPr>
        <p:spPr>
          <a:xfrm>
            <a:off x="5529064" y="5121187"/>
            <a:ext cx="3312368" cy="3579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고장내용 등록( </a:t>
            </a:r>
            <a:r>
              <a:rPr lang="en-US" altLang="ko-KR" sz="1600">
                <a:solidFill>
                  <a:srgbClr val="002060"/>
                </a:solidFill>
                <a:latin typeface="맑은 고딕"/>
                <a:ea typeface="맑은 고딕"/>
              </a:rPr>
              <a:t>6 Page </a:t>
            </a: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참고)</a:t>
            </a:r>
            <a:endParaRPr lang="ko-KR" altLang="en-US" sz="160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3600" b="6560"/>
          <a:stretch>
            <a:fillRect/>
          </a:stretch>
        </p:blipFill>
        <p:spPr>
          <a:xfrm>
            <a:off x="591319" y="584684"/>
            <a:ext cx="3857625" cy="6161694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603180" name="Rectangle 1068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5736703" cy="381000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rgbClr val="002060"/>
                </a:solidFill>
                <a:latin typeface="HY헤드라인M"/>
                <a:ea typeface="HY헤드라인M"/>
              </a:rPr>
              <a:t>2. 『</a:t>
            </a:r>
            <a:r>
              <a:rPr lang="ko-KR" altLang="en-US">
                <a:solidFill>
                  <a:srgbClr val="002060"/>
                </a:solidFill>
                <a:latin typeface="HY헤드라인M"/>
                <a:ea typeface="HY헤드라인M"/>
              </a:rPr>
              <a:t>서울대학교</a:t>
            </a:r>
            <a:r>
              <a:rPr lang="en-US" altLang="ko-KR">
                <a:solidFill>
                  <a:srgbClr val="002060"/>
                </a:solidFill>
                <a:latin typeface="HY헤드라인M"/>
                <a:ea typeface="HY헤드라인M"/>
              </a:rPr>
              <a:t>』</a:t>
            </a:r>
            <a:r>
              <a:rPr lang="ko-KR" altLang="en-US">
                <a:solidFill>
                  <a:srgbClr val="002060"/>
                </a:solidFill>
                <a:latin typeface="HY헤드라인M"/>
                <a:ea typeface="HY헤드라인M"/>
              </a:rPr>
              <a:t> 공식 어플리케이션을 통한 민원접수</a:t>
            </a:r>
            <a:endParaRPr lang="ko-KR" altLang="en-US">
              <a:solidFill>
                <a:srgbClr val="002060"/>
              </a:solidFill>
              <a:latin typeface="HY헤드라인M"/>
              <a:ea typeface="HY헤드라인M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36776" y="260648"/>
            <a:ext cx="1008112" cy="2727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0" y="533400"/>
            <a:ext cx="9906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4592960" y="693591"/>
            <a:ext cx="5233267" cy="3522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600">
                <a:solidFill>
                  <a:srgbClr val="002060"/>
                </a:solidFill>
                <a:latin typeface="HY헤드라인M"/>
                <a:ea typeface="HY헤드라인M"/>
              </a:rPr>
              <a:t>○ 민원 접수 처리 절차</a:t>
            </a:r>
            <a:r>
              <a:rPr lang="en-US" altLang="ko-KR" sz="1600">
                <a:solidFill>
                  <a:srgbClr val="002060"/>
                </a:solidFill>
                <a:latin typeface="HY헤드라인M"/>
                <a:ea typeface="HY헤드라인M"/>
              </a:rPr>
              <a:t>(</a:t>
            </a:r>
            <a:r>
              <a:rPr lang="ko-KR" altLang="en-US" sz="1600">
                <a:solidFill>
                  <a:srgbClr val="002060"/>
                </a:solidFill>
                <a:latin typeface="HY헤드라인M"/>
                <a:ea typeface="HY헤드라인M"/>
              </a:rPr>
              <a:t>공식 어플리케이션 이용</a:t>
            </a:r>
            <a:r>
              <a:rPr lang="en-US" altLang="ko-KR" sz="1600">
                <a:solidFill>
                  <a:srgbClr val="002060"/>
                </a:solidFill>
                <a:latin typeface="HY헤드라인M"/>
                <a:ea typeface="HY헤드라인M"/>
              </a:rPr>
              <a:t>)</a:t>
            </a:r>
            <a:endParaRPr lang="en-US" altLang="ko-KR" sz="1600">
              <a:solidFill>
                <a:srgbClr val="002060"/>
              </a:solidFill>
              <a:latin typeface="HY헤드라인M"/>
              <a:ea typeface="HY헤드라인M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91319" y="5481228"/>
            <a:ext cx="1085317" cy="360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520131" y="5481228"/>
            <a:ext cx="1085317" cy="360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496616" y="4216078"/>
            <a:ext cx="1085317" cy="360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945943" y="2682058"/>
            <a:ext cx="2822400" cy="35660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anchor="t">
            <a:spAutoFit/>
          </a:bodyPr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스누인지원</a:t>
            </a:r>
            <a:endParaRPr lang="ko-KR" altLang="en-US" sz="160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945943" y="3661695"/>
            <a:ext cx="2822400" cy="35804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anchor="t">
            <a:spAutoFit/>
          </a:bodyPr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시설 예약</a:t>
            </a:r>
            <a:r>
              <a:rPr lang="en-US" altLang="ko-KR" sz="1600">
                <a:solidFill>
                  <a:srgbClr val="002060"/>
                </a:solidFill>
                <a:latin typeface="맑은 고딕"/>
                <a:ea typeface="맑은 고딕"/>
              </a:rPr>
              <a:t>/</a:t>
            </a: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신고</a:t>
            </a:r>
            <a:endParaRPr lang="en-US" altLang="ko-KR" sz="160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5945943" y="4636315"/>
            <a:ext cx="2822400" cy="357563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anchor="t">
            <a:spAutoFit/>
          </a:bodyPr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시설고장신고</a:t>
            </a:r>
            <a:endParaRPr lang="en-US" altLang="ko-KR" sz="160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945943" y="1700808"/>
            <a:ext cx="2822400" cy="35773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anchor="t">
            <a:spAutoFit/>
          </a:bodyPr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서울대학교 어플리케이션</a:t>
            </a:r>
            <a:endParaRPr lang="ko-KR" altLang="en-US" sz="160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7190394" y="2208284"/>
            <a:ext cx="303201" cy="324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>
            <a:solidFill>
              <a:srgbClr val="002060"/>
            </a:solidFill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26" name="아래쪽 화살표 25"/>
          <p:cNvSpPr/>
          <p:nvPr/>
        </p:nvSpPr>
        <p:spPr>
          <a:xfrm>
            <a:off x="7190394" y="3187921"/>
            <a:ext cx="303201" cy="324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>
            <a:solidFill>
              <a:srgbClr val="002060"/>
            </a:solidFill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28" name="아래쪽 화살표 27"/>
          <p:cNvSpPr/>
          <p:nvPr/>
        </p:nvSpPr>
        <p:spPr>
          <a:xfrm>
            <a:off x="7190394" y="4162541"/>
            <a:ext cx="303201" cy="324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>
            <a:solidFill>
              <a:srgbClr val="002060"/>
            </a:solidFill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133977" y="4234080"/>
            <a:ext cx="324036" cy="32403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400" b="1" i="0" u="none">
                <a:solidFill>
                  <a:schemeClr val="tx1"/>
                </a:solidFill>
                <a:latin typeface="HY헤드라인M"/>
                <a:ea typeface="HY헤드라인M"/>
              </a:rPr>
              <a:t>1</a:t>
            </a:r>
            <a:endParaRPr lang="ko-KR" altLang="en-US" sz="1400" b="1" i="0" u="none">
              <a:solidFill>
                <a:schemeClr val="tx1"/>
              </a:solidFill>
              <a:latin typeface="HY헤드라인M"/>
              <a:ea typeface="HY헤드라인M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242748" y="5517232"/>
            <a:ext cx="324036" cy="32403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400" b="1" i="0" u="none">
                <a:solidFill>
                  <a:schemeClr val="tx1"/>
                </a:solidFill>
                <a:latin typeface="HY헤드라인M"/>
                <a:ea typeface="HY헤드라인M"/>
              </a:rPr>
              <a:t>2</a:t>
            </a:r>
            <a:endParaRPr lang="ko-KR" altLang="en-US" sz="1400" b="1" i="0" u="none">
              <a:solidFill>
                <a:schemeClr val="tx1"/>
              </a:solidFill>
              <a:latin typeface="HY헤드라인M"/>
              <a:ea typeface="HY헤드라인M"/>
            </a:endParaRPr>
          </a:p>
        </p:txBody>
      </p:sp>
      <p:sp>
        <p:nvSpPr>
          <p:cNvPr id="34" name="타원 33"/>
          <p:cNvSpPr/>
          <p:nvPr/>
        </p:nvSpPr>
        <p:spPr>
          <a:xfrm>
            <a:off x="2177824" y="5517232"/>
            <a:ext cx="324036" cy="32403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400" b="1" i="0" u="none">
                <a:solidFill>
                  <a:schemeClr val="tx1"/>
                </a:solidFill>
                <a:latin typeface="HY헤드라인M"/>
                <a:ea typeface="HY헤드라인M"/>
              </a:rPr>
              <a:t>3</a:t>
            </a:r>
            <a:endParaRPr lang="ko-KR" altLang="en-US" sz="1400" b="1" i="0" u="none">
              <a:solidFill>
                <a:schemeClr val="tx1"/>
              </a:solidFill>
              <a:latin typeface="HY헤드라인M"/>
              <a:ea typeface="HY헤드라인M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129464" y="627169"/>
            <a:ext cx="470581" cy="46319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</p:pic>
      <p:sp>
        <p:nvSpPr>
          <p:cNvPr id="37" name="타원 36"/>
          <p:cNvSpPr/>
          <p:nvPr/>
        </p:nvSpPr>
        <p:spPr>
          <a:xfrm>
            <a:off x="5405363" y="2674548"/>
            <a:ext cx="324036" cy="32403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400" b="1" i="0" u="none">
                <a:solidFill>
                  <a:schemeClr val="tx1"/>
                </a:solidFill>
                <a:latin typeface="HY헤드라인M"/>
                <a:ea typeface="HY헤드라인M"/>
              </a:rPr>
              <a:t>1</a:t>
            </a:r>
            <a:endParaRPr lang="ko-KR" altLang="en-US" sz="1400" b="1" i="0" u="none">
              <a:solidFill>
                <a:schemeClr val="tx1"/>
              </a:solidFill>
              <a:latin typeface="HY헤드라인M"/>
              <a:ea typeface="HY헤드라인M"/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5405363" y="3646656"/>
            <a:ext cx="324036" cy="32403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400" b="1" i="0" u="none">
                <a:solidFill>
                  <a:schemeClr val="tx1"/>
                </a:solidFill>
                <a:latin typeface="HY헤드라인M"/>
                <a:ea typeface="HY헤드라인M"/>
              </a:rPr>
              <a:t>2</a:t>
            </a:r>
            <a:endParaRPr lang="ko-KR" altLang="en-US" sz="1400" b="1" i="0" u="none">
              <a:solidFill>
                <a:schemeClr val="tx1"/>
              </a:solidFill>
              <a:latin typeface="HY헤드라인M"/>
              <a:ea typeface="HY헤드라인M"/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5405363" y="4654768"/>
            <a:ext cx="324036" cy="32403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400" b="1" i="0" u="none">
                <a:solidFill>
                  <a:schemeClr val="tx1"/>
                </a:solidFill>
                <a:latin typeface="HY헤드라인M"/>
                <a:ea typeface="HY헤드라인M"/>
              </a:rPr>
              <a:t>3</a:t>
            </a:r>
            <a:endParaRPr lang="ko-KR" altLang="en-US" sz="1400" b="1" i="0" u="none">
              <a:solidFill>
                <a:schemeClr val="tx1"/>
              </a:solidFill>
              <a:latin typeface="HY헤드라인M"/>
              <a:ea typeface="HY헤드라인M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82970" y="6633356"/>
            <a:ext cx="5400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/>
              <a:t>- 3 -</a:t>
            </a:r>
            <a:endParaRPr lang="ko-KR" altLang="en-US"/>
          </a:p>
        </p:txBody>
      </p:sp>
      <p:sp>
        <p:nvSpPr>
          <p:cNvPr id="603183" name="아래쪽 화살표 68"/>
          <p:cNvSpPr/>
          <p:nvPr/>
        </p:nvSpPr>
        <p:spPr>
          <a:xfrm>
            <a:off x="7190394" y="5143616"/>
            <a:ext cx="303201" cy="324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>
            <a:solidFill>
              <a:srgbClr val="002060"/>
            </a:solidFill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84463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603184" name="직사각형 54"/>
          <p:cNvSpPr/>
          <p:nvPr/>
        </p:nvSpPr>
        <p:spPr>
          <a:xfrm>
            <a:off x="5945943" y="5628941"/>
            <a:ext cx="2823481" cy="3579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고장내용 등록( </a:t>
            </a:r>
            <a:r>
              <a:rPr lang="en-US" altLang="ko-KR" sz="1600">
                <a:solidFill>
                  <a:srgbClr val="002060"/>
                </a:solidFill>
                <a:latin typeface="맑은 고딕"/>
                <a:ea typeface="맑은 고딕"/>
              </a:rPr>
              <a:t>6 Page </a:t>
            </a: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참고)</a:t>
            </a:r>
            <a:endParaRPr lang="ko-KR" altLang="en-US" sz="160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3590" b="8380"/>
          <a:stretch>
            <a:fillRect/>
          </a:stretch>
        </p:blipFill>
        <p:spPr>
          <a:xfrm>
            <a:off x="149339" y="641648"/>
            <a:ext cx="3857625" cy="6037206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603180" name="Rectangle 1068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5916724" cy="381000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rgbClr val="002060"/>
                </a:solidFill>
                <a:latin typeface="HY헤드라인M"/>
                <a:ea typeface="HY헤드라인M"/>
              </a:rPr>
              <a:t>3. 『</a:t>
            </a:r>
            <a:r>
              <a:rPr lang="ko-KR" altLang="en-US">
                <a:solidFill>
                  <a:srgbClr val="002060"/>
                </a:solidFill>
                <a:latin typeface="HY헤드라인M"/>
                <a:ea typeface="HY헤드라인M"/>
              </a:rPr>
              <a:t>서울대 캠퍼스 맵</a:t>
            </a:r>
            <a:r>
              <a:rPr lang="en-US" altLang="ko-KR">
                <a:solidFill>
                  <a:srgbClr val="002060"/>
                </a:solidFill>
                <a:latin typeface="HY헤드라인M"/>
                <a:ea typeface="HY헤드라인M"/>
              </a:rPr>
              <a:t>』 </a:t>
            </a:r>
            <a:r>
              <a:rPr lang="ko-KR" altLang="en-US">
                <a:solidFill>
                  <a:srgbClr val="002060"/>
                </a:solidFill>
                <a:latin typeface="HY헤드라인M"/>
                <a:ea typeface="HY헤드라인M"/>
              </a:rPr>
              <a:t>어플리케이션을 통한 민원접수 </a:t>
            </a:r>
            <a:r>
              <a:rPr lang="en-US" altLang="ko-KR">
                <a:solidFill>
                  <a:srgbClr val="002060"/>
                </a:solidFill>
                <a:latin typeface="HY헤드라인M"/>
                <a:ea typeface="HY헤드라인M"/>
              </a:rPr>
              <a:t>- 1</a:t>
            </a:r>
            <a:endParaRPr lang="ko-KR" altLang="en-US">
              <a:solidFill>
                <a:srgbClr val="002060"/>
              </a:solidFill>
              <a:latin typeface="HY헤드라인M"/>
              <a:ea typeface="HY헤드라인M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36776" y="260648"/>
            <a:ext cx="1008112" cy="2727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0" y="533400"/>
            <a:ext cx="9906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4160912" y="693591"/>
            <a:ext cx="5233267" cy="3522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600">
                <a:solidFill>
                  <a:srgbClr val="002060"/>
                </a:solidFill>
                <a:latin typeface="HY헤드라인M"/>
                <a:ea typeface="HY헤드라인M"/>
              </a:rPr>
              <a:t>○ 민원 접수 처리 절차</a:t>
            </a:r>
            <a:r>
              <a:rPr lang="en-US" altLang="ko-KR" sz="1600">
                <a:solidFill>
                  <a:srgbClr val="002060"/>
                </a:solidFill>
                <a:latin typeface="HY헤드라인M"/>
                <a:ea typeface="HY헤드라인M"/>
              </a:rPr>
              <a:t>(</a:t>
            </a:r>
            <a:r>
              <a:rPr lang="ko-KR" altLang="en-US" sz="1600">
                <a:solidFill>
                  <a:srgbClr val="002060"/>
                </a:solidFill>
                <a:latin typeface="HY헤드라인M"/>
                <a:ea typeface="HY헤드라인M"/>
              </a:rPr>
              <a:t>캠퍼스 맵 어플리케이션 이용</a:t>
            </a:r>
            <a:r>
              <a:rPr lang="en-US" altLang="ko-KR" sz="1600">
                <a:solidFill>
                  <a:srgbClr val="002060"/>
                </a:solidFill>
                <a:latin typeface="HY헤드라인M"/>
                <a:ea typeface="HY헤드라인M"/>
              </a:rPr>
              <a:t>)</a:t>
            </a:r>
            <a:endParaRPr lang="en-US" altLang="ko-KR" sz="1600">
              <a:solidFill>
                <a:srgbClr val="002060"/>
              </a:solidFill>
              <a:latin typeface="HY헤드라인M"/>
              <a:ea typeface="HY헤드라인M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21301" y="5228964"/>
            <a:ext cx="1085317" cy="360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68524" y="745771"/>
            <a:ext cx="1085317" cy="360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5283038" y="3412384"/>
            <a:ext cx="3492000" cy="35761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anchor="t">
            <a:spAutoFit/>
          </a:bodyPr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건물명</a:t>
            </a:r>
            <a:r>
              <a:rPr lang="en-US" altLang="ko-KR" sz="1600">
                <a:solidFill>
                  <a:srgbClr val="002060"/>
                </a:solidFill>
                <a:latin typeface="맑은 고딕"/>
                <a:ea typeface="맑은 고딕"/>
              </a:rPr>
              <a:t> </a:t>
            </a: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또는 동번호 검색</a:t>
            </a:r>
            <a:endParaRPr lang="en-US" altLang="ko-KR" sz="160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283038" y="4905143"/>
            <a:ext cx="3492000" cy="35809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anchor="t">
            <a:spAutoFit/>
          </a:bodyPr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건물 선택</a:t>
            </a:r>
            <a:endParaRPr lang="ko-KR" altLang="en-US" sz="160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283038" y="1916832"/>
            <a:ext cx="3492388" cy="35773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서울대학교 캠퍼스 맵 어플리케이션</a:t>
            </a:r>
            <a:endParaRPr lang="ko-KR" altLang="en-US" sz="160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9" name="아래쪽 화살표 8"/>
          <p:cNvSpPr/>
          <p:nvPr/>
        </p:nvSpPr>
        <p:spPr>
          <a:xfrm>
            <a:off x="6816041" y="2681459"/>
            <a:ext cx="303201" cy="324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>
            <a:solidFill>
              <a:srgbClr val="002060"/>
            </a:solidFill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26" name="아래쪽 화살표 25"/>
          <p:cNvSpPr/>
          <p:nvPr/>
        </p:nvSpPr>
        <p:spPr>
          <a:xfrm>
            <a:off x="6816041" y="4176884"/>
            <a:ext cx="303201" cy="324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>
            <a:solidFill>
              <a:srgbClr val="002060"/>
            </a:solidFill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1801937" y="781775"/>
            <a:ext cx="324036" cy="32403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400" b="1" i="0" u="none">
                <a:solidFill>
                  <a:schemeClr val="tx1"/>
                </a:solidFill>
                <a:latin typeface="HY헤드라인M"/>
                <a:ea typeface="HY헤드라인M"/>
              </a:rPr>
              <a:t>1</a:t>
            </a:r>
            <a:endParaRPr lang="ko-KR" altLang="en-US" sz="1400" b="1" i="0" u="none">
              <a:solidFill>
                <a:schemeClr val="tx1"/>
              </a:solidFill>
              <a:latin typeface="HY헤드라인M"/>
              <a:ea typeface="HY헤드라인M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4693543" y="4876589"/>
            <a:ext cx="324036" cy="32403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400" b="1" i="0" u="none">
                <a:solidFill>
                  <a:schemeClr val="tx1"/>
                </a:solidFill>
                <a:latin typeface="HY헤드라인M"/>
                <a:ea typeface="HY헤드라인M"/>
              </a:rPr>
              <a:t>2</a:t>
            </a:r>
            <a:endParaRPr lang="ko-KR" altLang="en-US" sz="1400" b="1" i="0" u="none">
              <a:solidFill>
                <a:schemeClr val="tx1"/>
              </a:solidFill>
              <a:latin typeface="HY헤드라인M"/>
              <a:ea typeface="HY헤드라인M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159746" y="693591"/>
            <a:ext cx="468865" cy="4644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</p:pic>
      <p:sp>
        <p:nvSpPr>
          <p:cNvPr id="27" name="타원 26"/>
          <p:cNvSpPr/>
          <p:nvPr/>
        </p:nvSpPr>
        <p:spPr>
          <a:xfrm>
            <a:off x="4727451" y="3419475"/>
            <a:ext cx="324036" cy="32403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400" b="1" i="0" u="none">
                <a:solidFill>
                  <a:schemeClr val="tx1"/>
                </a:solidFill>
                <a:latin typeface="HY헤드라인M"/>
                <a:ea typeface="HY헤드라인M"/>
              </a:rPr>
              <a:t>1</a:t>
            </a:r>
            <a:endParaRPr lang="ko-KR" altLang="en-US" sz="1400" b="1" i="0" u="none">
              <a:solidFill>
                <a:schemeClr val="tx1"/>
              </a:solidFill>
              <a:latin typeface="HY헤드라인M"/>
              <a:ea typeface="HY헤드라인M"/>
            </a:endParaRPr>
          </a:p>
        </p:txBody>
      </p:sp>
      <p:sp>
        <p:nvSpPr>
          <p:cNvPr id="30" name="타원 29"/>
          <p:cNvSpPr/>
          <p:nvPr/>
        </p:nvSpPr>
        <p:spPr>
          <a:xfrm>
            <a:off x="1639919" y="5223271"/>
            <a:ext cx="324036" cy="32403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400" b="1" i="0" u="none">
                <a:solidFill>
                  <a:schemeClr val="tx1"/>
                </a:solidFill>
                <a:latin typeface="HY헤드라인M"/>
                <a:ea typeface="HY헤드라인M"/>
              </a:rPr>
              <a:t>2</a:t>
            </a:r>
            <a:endParaRPr lang="ko-KR" altLang="en-US" sz="1400" b="1" i="0" u="none">
              <a:solidFill>
                <a:schemeClr val="tx1"/>
              </a:solidFill>
              <a:latin typeface="HY헤드라인M"/>
              <a:ea typeface="HY헤드라인M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731310" y="5483180"/>
            <a:ext cx="1578174" cy="358088"/>
          </a:xfrm>
          <a:prstGeom prst="rect">
            <a:avLst/>
          </a:prstGeom>
          <a:noFill/>
          <a:ln w="381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1600">
                <a:solidFill>
                  <a:srgbClr val="002060"/>
                </a:solidFill>
                <a:latin typeface="맑은 고딕"/>
                <a:ea typeface="맑은 고딕"/>
              </a:rPr>
              <a:t>(</a:t>
            </a: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다음 장 계속</a:t>
            </a:r>
            <a:r>
              <a:rPr lang="en-US" altLang="ko-KR" sz="1600">
                <a:solidFill>
                  <a:srgbClr val="002060"/>
                </a:solidFill>
                <a:latin typeface="맑은 고딕"/>
                <a:ea typeface="맑은 고딕"/>
              </a:rPr>
              <a:t>)</a:t>
            </a:r>
            <a:endParaRPr lang="en-US" altLang="ko-KR" sz="160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682970" y="6633356"/>
            <a:ext cx="5400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/>
              <a:t>- 4 -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t="3280" b="6430"/>
          <a:stretch>
            <a:fillRect/>
          </a:stretch>
        </p:blipFill>
        <p:spPr>
          <a:xfrm>
            <a:off x="152400" y="624044"/>
            <a:ext cx="3857625" cy="6192688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603180" name="Rectangle 1068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6060740" cy="381000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rgbClr val="002060"/>
                </a:solidFill>
                <a:latin typeface="HY헤드라인M"/>
                <a:ea typeface="HY헤드라인M"/>
              </a:rPr>
              <a:t>3. 『</a:t>
            </a:r>
            <a:r>
              <a:rPr lang="ko-KR" altLang="en-US">
                <a:solidFill>
                  <a:srgbClr val="002060"/>
                </a:solidFill>
                <a:latin typeface="HY헤드라인M"/>
                <a:ea typeface="HY헤드라인M"/>
              </a:rPr>
              <a:t>서울대 캠퍼스 맵</a:t>
            </a:r>
            <a:r>
              <a:rPr lang="en-US" altLang="ko-KR">
                <a:solidFill>
                  <a:srgbClr val="002060"/>
                </a:solidFill>
                <a:latin typeface="HY헤드라인M"/>
                <a:ea typeface="HY헤드라인M"/>
              </a:rPr>
              <a:t>』 </a:t>
            </a:r>
            <a:r>
              <a:rPr lang="ko-KR" altLang="en-US">
                <a:solidFill>
                  <a:srgbClr val="002060"/>
                </a:solidFill>
                <a:latin typeface="HY헤드라인M"/>
                <a:ea typeface="HY헤드라인M"/>
              </a:rPr>
              <a:t>어플리케이션을 통한 민원접수</a:t>
            </a:r>
            <a:r>
              <a:rPr lang="en-US" altLang="ko-KR">
                <a:solidFill>
                  <a:srgbClr val="002060"/>
                </a:solidFill>
                <a:latin typeface="HY헤드라인M"/>
                <a:ea typeface="HY헤드라인M"/>
              </a:rPr>
              <a:t> - 2</a:t>
            </a:r>
            <a:endParaRPr lang="ko-KR" altLang="en-US">
              <a:solidFill>
                <a:srgbClr val="002060"/>
              </a:solidFill>
              <a:latin typeface="HY헤드라인M"/>
              <a:ea typeface="HY헤드라인M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36776" y="260648"/>
            <a:ext cx="1008112" cy="2727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0" y="533400"/>
            <a:ext cx="9906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4160912" y="693591"/>
            <a:ext cx="5233267" cy="3522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1600">
                <a:solidFill>
                  <a:srgbClr val="002060"/>
                </a:solidFill>
                <a:latin typeface="HY헤드라인M"/>
                <a:ea typeface="HY헤드라인M"/>
              </a:rPr>
              <a:t>○ 민원 접수 처리 절차</a:t>
            </a:r>
            <a:r>
              <a:rPr lang="en-US" altLang="ko-KR" sz="1600">
                <a:solidFill>
                  <a:srgbClr val="002060"/>
                </a:solidFill>
                <a:latin typeface="HY헤드라인M"/>
                <a:ea typeface="HY헤드라인M"/>
              </a:rPr>
              <a:t>(</a:t>
            </a:r>
            <a:r>
              <a:rPr lang="ko-KR" altLang="en-US" sz="1600">
                <a:solidFill>
                  <a:srgbClr val="002060"/>
                </a:solidFill>
                <a:latin typeface="HY헤드라인M"/>
                <a:ea typeface="HY헤드라인M"/>
              </a:rPr>
              <a:t>캠퍼스 맵 어플리케이션 이용</a:t>
            </a:r>
            <a:r>
              <a:rPr lang="en-US" altLang="ko-KR" sz="1600">
                <a:solidFill>
                  <a:srgbClr val="002060"/>
                </a:solidFill>
                <a:latin typeface="HY헤드라인M"/>
                <a:ea typeface="HY헤드라인M"/>
              </a:rPr>
              <a:t>)</a:t>
            </a:r>
            <a:endParaRPr lang="en-US" altLang="ko-KR" sz="1600">
              <a:solidFill>
                <a:srgbClr val="002060"/>
              </a:solidFill>
              <a:latin typeface="HY헤드라인M"/>
              <a:ea typeface="HY헤드라인M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2036328" y="6345324"/>
            <a:ext cx="1152476" cy="360040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9159746" y="693591"/>
            <a:ext cx="468865" cy="464400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</p:pic>
      <p:sp>
        <p:nvSpPr>
          <p:cNvPr id="23" name="타원 22"/>
          <p:cNvSpPr/>
          <p:nvPr/>
        </p:nvSpPr>
        <p:spPr>
          <a:xfrm>
            <a:off x="3224808" y="6345324"/>
            <a:ext cx="324036" cy="32403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400" b="1" i="0" u="none">
                <a:solidFill>
                  <a:schemeClr val="tx1"/>
                </a:solidFill>
                <a:latin typeface="HY헤드라인M"/>
                <a:ea typeface="HY헤드라인M"/>
              </a:rPr>
              <a:t>3</a:t>
            </a:r>
            <a:endParaRPr lang="ko-KR" altLang="en-US" sz="1400" b="1" i="0" u="none">
              <a:solidFill>
                <a:schemeClr val="tx1"/>
              </a:solidFill>
              <a:latin typeface="HY헤드라인M"/>
              <a:ea typeface="HY헤드라인M"/>
            </a:endParaRPr>
          </a:p>
        </p:txBody>
      </p:sp>
      <p:sp>
        <p:nvSpPr>
          <p:cNvPr id="27" name="타원 26"/>
          <p:cNvSpPr/>
          <p:nvPr/>
        </p:nvSpPr>
        <p:spPr>
          <a:xfrm>
            <a:off x="4953000" y="2708920"/>
            <a:ext cx="324036" cy="32403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  <a:effectLst/>
        </p:spPr>
        <p:txBody>
          <a:bodyPr vert="horz" wrap="square" lIns="91440" tIns="45720" rIns="91440" bIns="45720" anchor="ctr" anchorCtr="0">
            <a:noAutofit/>
          </a:bodyPr>
          <a:lstStyle/>
          <a:p>
            <a:pPr marL="0" indent="0" algn="ctr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r>
              <a:rPr lang="en-US" altLang="ko-KR" sz="1400" b="1" i="0" u="none">
                <a:solidFill>
                  <a:schemeClr val="tx1"/>
                </a:solidFill>
                <a:latin typeface="HY헤드라인M"/>
                <a:ea typeface="HY헤드라인M"/>
              </a:rPr>
              <a:t>3</a:t>
            </a:r>
            <a:endParaRPr lang="ko-KR" altLang="en-US" sz="1400" b="1" i="0" u="none">
              <a:solidFill>
                <a:schemeClr val="tx1"/>
              </a:solidFill>
              <a:latin typeface="HY헤드라인M"/>
              <a:ea typeface="HY헤드라인M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5549899" y="2692020"/>
            <a:ext cx="2822400" cy="357312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vert="horz" wrap="square" lIns="91440" tIns="45720" rIns="91440" bIns="45720" anchor="t">
            <a:spAutoFit/>
          </a:bodyPr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시설고장신고</a:t>
            </a:r>
            <a:endParaRPr lang="en-US" altLang="ko-KR" sz="160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82970" y="6633356"/>
            <a:ext cx="5400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/>
              <a:t>- 5 -</a:t>
            </a:r>
            <a:endParaRPr lang="ko-KR" altLang="en-US"/>
          </a:p>
        </p:txBody>
      </p:sp>
      <p:sp>
        <p:nvSpPr>
          <p:cNvPr id="603181" name="아래쪽 화살표 68"/>
          <p:cNvSpPr/>
          <p:nvPr/>
        </p:nvSpPr>
        <p:spPr>
          <a:xfrm>
            <a:off x="6783560" y="3429000"/>
            <a:ext cx="303201" cy="32403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 w="12700">
            <a:solidFill>
              <a:srgbClr val="002060"/>
            </a:solidFill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818236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603182" name="직사각형 54"/>
          <p:cNvSpPr/>
          <p:nvPr/>
        </p:nvSpPr>
        <p:spPr>
          <a:xfrm>
            <a:off x="5549899" y="4151145"/>
            <a:ext cx="2823481" cy="35797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고장내용 등록( </a:t>
            </a:r>
            <a:r>
              <a:rPr lang="en-US" altLang="ko-KR" sz="1600">
                <a:solidFill>
                  <a:srgbClr val="002060"/>
                </a:solidFill>
                <a:latin typeface="맑은 고딕"/>
                <a:ea typeface="맑은 고딕"/>
              </a:rPr>
              <a:t>6 Page </a:t>
            </a:r>
            <a:r>
              <a:rPr lang="ko-KR" altLang="en-US" sz="1600">
                <a:solidFill>
                  <a:srgbClr val="002060"/>
                </a:solidFill>
                <a:latin typeface="맑은 고딕"/>
                <a:ea typeface="맑은 고딕"/>
              </a:rPr>
              <a:t>참고)</a:t>
            </a:r>
            <a:endParaRPr lang="ko-KR" altLang="en-US" sz="160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gradFill>
          <a:gsLst>
            <a:gs pos="0">
              <a:schemeClr val="tx2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80" name="Rectangle 1068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52400"/>
            <a:ext cx="6060740" cy="381000"/>
          </a:xfrm>
          <a:prstGeom prst="rect">
            <a:avLst/>
          </a:prstGeom>
          <a:noFill/>
          <a:ln/>
        </p:spPr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en-US" altLang="ko-KR">
                <a:solidFill>
                  <a:srgbClr val="002060"/>
                </a:solidFill>
                <a:latin typeface="HY헤드라인M"/>
                <a:ea typeface="HY헤드라인M"/>
              </a:rPr>
              <a:t>4. </a:t>
            </a:r>
            <a:r>
              <a:rPr lang="ko-KR" altLang="en-US">
                <a:solidFill>
                  <a:srgbClr val="002060"/>
                </a:solidFill>
                <a:latin typeface="HY헤드라인M"/>
                <a:ea typeface="HY헤드라인M"/>
              </a:rPr>
              <a:t>시설고장신고 양식 작성방법</a:t>
            </a:r>
            <a:endParaRPr lang="ko-KR" altLang="en-US">
              <a:solidFill>
                <a:srgbClr val="002060"/>
              </a:solidFill>
              <a:latin typeface="HY헤드라인M"/>
              <a:ea typeface="HY헤드라인M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2936776" y="260648"/>
            <a:ext cx="1008112" cy="27275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90000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cxnSp>
        <p:nvCxnSpPr>
          <p:cNvPr id="29" name="직선 연결선 28"/>
          <p:cNvCxnSpPr/>
          <p:nvPr/>
        </p:nvCxnSpPr>
        <p:spPr>
          <a:xfrm>
            <a:off x="0" y="533400"/>
            <a:ext cx="9906000" cy="0"/>
          </a:xfrm>
          <a:prstGeom prst="line">
            <a:avLst/>
          </a:prstGeom>
          <a:ln w="50800">
            <a:solidFill>
              <a:srgbClr val="00206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320292" y="6281880"/>
            <a:ext cx="4001586" cy="271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  <a:defRPr lang="ko-KR" altLang="en-US"/>
            </a:pPr>
            <a:r>
              <a:rPr lang="ko-KR" altLang="en-US" sz="1100">
                <a:solidFill>
                  <a:srgbClr val="002060"/>
                </a:solidFill>
                <a:latin typeface="맑은 고딕"/>
                <a:ea typeface="맑은 고딕"/>
              </a:rPr>
              <a:t>포털 및 어플리케이션의 시설고장신고 양식은 모두 동일</a:t>
            </a:r>
            <a:endParaRPr lang="ko-KR" altLang="en-US" sz="110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/>
          <a:srcRect t="3660" b="6560"/>
          <a:stretch>
            <a:fillRect/>
          </a:stretch>
        </p:blipFill>
        <p:spPr>
          <a:xfrm>
            <a:off x="394906" y="1052736"/>
            <a:ext cx="3857625" cy="5246103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4682970" y="6633356"/>
            <a:ext cx="54006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en-US" altLang="ko-KR"/>
              <a:t>- 6 -</a:t>
            </a:r>
            <a:endParaRPr lang="ko-KR" altLang="en-US"/>
          </a:p>
        </p:txBody>
      </p:sp>
      <p:cxnSp>
        <p:nvCxnSpPr>
          <p:cNvPr id="603181" name=""/>
          <p:cNvCxnSpPr/>
          <p:nvPr/>
        </p:nvCxnSpPr>
        <p:spPr>
          <a:xfrm rot="16200000" flipH="1">
            <a:off x="2251485" y="3571801"/>
            <a:ext cx="5331020" cy="0"/>
          </a:xfrm>
          <a:prstGeom prst="line">
            <a:avLst/>
          </a:prstGeom>
          <a:noFill/>
          <a:ln w="28575">
            <a:solidFill>
              <a:schemeClr val="accent1"/>
            </a:solidFill>
            <a:prstDash val="sysDash"/>
          </a:ln>
          <a:effectLst/>
        </p:spPr>
      </p:cxnSp>
      <p:pic>
        <p:nvPicPr>
          <p:cNvPr id="603182" name=""/>
          <p:cNvPicPr/>
          <p:nvPr/>
        </p:nvPicPr>
        <p:blipFill rotWithShape="1">
          <a:blip r:embed="rId3"/>
          <a:srcRect t="4110" b="7130"/>
          <a:stretch>
            <a:fillRect/>
          </a:stretch>
        </p:blipFill>
        <p:spPr>
          <a:xfrm>
            <a:off x="5601072" y="1052736"/>
            <a:ext cx="3859200" cy="5245200"/>
          </a:xfrm>
          <a:prstGeom prst="rect">
            <a:avLst/>
          </a:prstGeom>
        </p:spPr>
      </p:pic>
      <p:sp>
        <p:nvSpPr>
          <p:cNvPr id="603184" name=""/>
          <p:cNvSpPr txBox="1"/>
          <p:nvPr/>
        </p:nvSpPr>
        <p:spPr>
          <a:xfrm>
            <a:off x="344488" y="656692"/>
            <a:ext cx="1800200" cy="432048"/>
          </a:xfrm>
          <a:prstGeom prst="rect">
            <a:avLst/>
          </a:prstGeom>
        </p:spPr>
        <p:txBody>
          <a:bodyPr wrap="square"/>
          <a:p>
            <a:pPr>
              <a:defRPr lang="ko-KR" altLang="en-US"/>
            </a:pPr>
            <a:r>
              <a:rPr lang="ko-KR" altLang="en-US" sz="1500">
                <a:latin typeface="HY헤드라인M"/>
                <a:ea typeface="HY헤드라인M"/>
              </a:rPr>
              <a:t>&lt;접수화면&gt;</a:t>
            </a:r>
            <a:endParaRPr lang="ko-KR" altLang="en-US" sz="1500">
              <a:latin typeface="HY헤드라인M"/>
              <a:ea typeface="HY헤드라인M"/>
            </a:endParaRPr>
          </a:p>
        </p:txBody>
      </p:sp>
      <p:sp>
        <p:nvSpPr>
          <p:cNvPr id="603185" name=""/>
          <p:cNvSpPr txBox="1"/>
          <p:nvPr/>
        </p:nvSpPr>
        <p:spPr>
          <a:xfrm>
            <a:off x="5565068" y="683171"/>
            <a:ext cx="1800200" cy="432048"/>
          </a:xfrm>
          <a:prstGeom prst="rect">
            <a:avLst/>
          </a:prstGeom>
        </p:spPr>
        <p:txBody>
          <a:bodyPr wrap="square"/>
          <a:lstStyle/>
          <a:p>
            <a:pPr>
              <a:defRPr lang="ko-KR" altLang="en-US"/>
            </a:pPr>
            <a:r>
              <a:rPr lang="ko-KR" altLang="en-US" sz="1500" b="0">
                <a:latin typeface="HY헤드라인M"/>
                <a:ea typeface="HY헤드라인M"/>
              </a:rPr>
              <a:t>&lt;접수 예시&gt;</a:t>
            </a:r>
            <a:endParaRPr lang="ko-KR" altLang="en-US" sz="1500" b="0">
              <a:latin typeface="HY헤드라인M"/>
              <a:ea typeface="HY헤드라인M"/>
            </a:endParaRPr>
          </a:p>
        </p:txBody>
      </p:sp>
      <p:sp>
        <p:nvSpPr>
          <p:cNvPr id="603186" name="직사각형 39"/>
          <p:cNvSpPr/>
          <p:nvPr/>
        </p:nvSpPr>
        <p:spPr>
          <a:xfrm>
            <a:off x="5559927" y="6273316"/>
            <a:ext cx="4001585" cy="2719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/>
          <a:p>
            <a:pPr marL="171450" indent="-171450">
              <a:buFont typeface="Arial"/>
              <a:buChar char="•"/>
              <a:defRPr lang="ko-KR" altLang="en-US"/>
            </a:pPr>
            <a:r>
              <a:rPr lang="ko-KR" altLang="en-US" sz="1100">
                <a:solidFill>
                  <a:srgbClr val="002060"/>
                </a:solidFill>
                <a:latin typeface="맑은 고딕"/>
                <a:ea typeface="맑은 고딕"/>
              </a:rPr>
              <a:t>빨간색 박스는 필수 입력 사항임</a:t>
            </a:r>
            <a:endParaRPr lang="ko-KR" altLang="en-US" sz="1100">
              <a:solidFill>
                <a:srgbClr val="002060"/>
              </a:solidFill>
              <a:latin typeface="맑은 고딕"/>
              <a:ea typeface="맑은 고딕"/>
            </a:endParaRPr>
          </a:p>
        </p:txBody>
      </p:sp>
      <p:sp>
        <p:nvSpPr>
          <p:cNvPr id="603187" name="직사각형 18"/>
          <p:cNvSpPr/>
          <p:nvPr/>
        </p:nvSpPr>
        <p:spPr>
          <a:xfrm>
            <a:off x="5601072" y="1736812"/>
            <a:ext cx="3780420" cy="6840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871876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603188" name="직사각형 18"/>
          <p:cNvSpPr/>
          <p:nvPr/>
        </p:nvSpPr>
        <p:spPr>
          <a:xfrm>
            <a:off x="5601072" y="3086962"/>
            <a:ext cx="3780420" cy="68407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844630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  <p:sp>
        <p:nvSpPr>
          <p:cNvPr id="603189" name="직사각형 18"/>
          <p:cNvSpPr/>
          <p:nvPr/>
        </p:nvSpPr>
        <p:spPr>
          <a:xfrm>
            <a:off x="5601072" y="4581128"/>
            <a:ext cx="3780420" cy="1224136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  <a:effectLst/>
        </p:spPr>
        <p:txBody>
          <a:bodyPr vert="horz" wrap="square" lIns="91440" tIns="45720" rIns="91440" bIns="45720" anchor="t" anchorCtr="0">
            <a:spAutoFit/>
          </a:bodyPr>
          <a:lstStyle/>
          <a:p>
            <a:pPr marL="0" indent="0" algn="l" defTabSz="818236" eaLnBrk="1" latinLnBrk="1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None/>
              <a:defRPr lang="ko-KR" altLang="en-US"/>
            </a:pPr>
            <a:endParaRPr lang="ko-KR" altLang="en-US" sz="1000" b="1" i="0" u="none">
              <a:solidFill>
                <a:schemeClr val="tx1"/>
              </a:solidFill>
              <a:latin typeface="굴림"/>
              <a:ea typeface="굴림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MS Manual_v2.0">
  <a:themeElements>
    <a:clrScheme name="파랑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MS Manual_v2.0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noFill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None/>
          <a:defRPr kumimoji="1" lang="ko-KR" altLang="en-US" sz="1000" b="1" i="0" u="none" strike="noStrike" cap="none" normalizeH="0" baseline="0" smtClean="0">
            <a:solidFill>
              <a:schemeClr val="tx1"/>
            </a:solidFill>
            <a:latin typeface="굴림"/>
            <a:ea typeface="굴림"/>
          </a:defRPr>
        </a:defPPr>
      </a:lstStyle>
    </a:spDef>
    <a:lnDef>
      <a:spPr>
        <a:noFill/>
        <a:ln>
          <a:noFill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10000"/>
          </a:lnSpc>
          <a:spcBef>
            <a:spcPct val="50000"/>
          </a:spcBef>
          <a:spcAft>
            <a:spcPct val="0"/>
          </a:spcAft>
          <a:buClrTx/>
          <a:buNone/>
          <a:defRPr kumimoji="1" lang="ko-KR" altLang="en-US" sz="1000" b="1" i="0" u="none" strike="noStrike" cap="none" normalizeH="0" baseline="0" smtClean="0">
            <a:solidFill>
              <a:schemeClr val="tx1"/>
            </a:solidFill>
            <a:latin typeface="굴림"/>
            <a:ea typeface="굴림"/>
          </a:defRPr>
        </a:defPPr>
      </a:lstStyle>
    </a:lnDef>
  </a:objectDefaul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237</ep:Words>
  <ep:PresentationFormat>A4 용지(210x297mm)</ep:PresentationFormat>
  <ep:Paragraphs>53</ep:Paragraphs>
  <ep:Slides>7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ep:HeadingPairs>
  <ep:TitlesOfParts>
    <vt:vector size="8" baseType="lpstr">
      <vt:lpstr>OMS Manual_v2.0</vt:lpstr>
      <vt:lpstr>슬라이드 1</vt:lpstr>
      <vt:lpstr>슬라이드 2</vt:lpstr>
      <vt:lpstr>1. 서울대학교 포털 『my SNU』를 통한 민원접수</vt:lpstr>
      <vt:lpstr>2. 『서울대학교』 공식 어플리케이션을 통한 민원접수</vt:lpstr>
      <vt:lpstr>3. 『서울대 캠퍼스 맵』 어플리케이션을 통한 민원접수 - 1</vt:lpstr>
      <vt:lpstr>3. 『서울대 캠퍼스 맵』 어플리케이션을 통한 민원접수 - 2</vt:lpstr>
      <vt:lpstr>4. 시설고장신고 양식 작성방법</vt:lpstr>
    </vt:vector>
  </ep:TitlesOfParts>
  <ep:HyperlinkBase/>
  <ep:Application>Hancom Office Hanshow 2014</ep:Application>
  <ep:AppVersion>0901.0000.01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2003-11-10T05:41:36.000</dcterms:created>
  <dc:creator>조종모</dc:creator>
  <cp:lastModifiedBy>owner</cp:lastModifiedBy>
  <dcterms:modified xsi:type="dcterms:W3CDTF">2019-05-08T08:49:19.949</dcterms:modified>
  <cp:revision>1262</cp:revision>
  <dc:title>PowerPoint 프레젠테이션</dc:title>
</cp:coreProperties>
</file>